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0" r:id="rId4"/>
    <p:sldId id="261" r:id="rId5"/>
    <p:sldId id="283" r:id="rId6"/>
    <p:sldId id="263" r:id="rId7"/>
    <p:sldId id="264" r:id="rId8"/>
    <p:sldId id="284" r:id="rId9"/>
    <p:sldId id="267" r:id="rId10"/>
    <p:sldId id="268" r:id="rId11"/>
    <p:sldId id="276" r:id="rId12"/>
    <p:sldId id="278" r:id="rId13"/>
    <p:sldId id="262" r:id="rId14"/>
    <p:sldId id="286" r:id="rId15"/>
    <p:sldId id="269" r:id="rId16"/>
    <p:sldId id="270" r:id="rId17"/>
    <p:sldId id="271" r:id="rId18"/>
    <p:sldId id="273" r:id="rId19"/>
    <p:sldId id="274" r:id="rId20"/>
    <p:sldId id="287" r:id="rId21"/>
    <p:sldId id="279" r:id="rId22"/>
    <p:sldId id="281" r:id="rId23"/>
    <p:sldId id="282"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D3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36" d="100"/>
          <a:sy n="36" d="100"/>
        </p:scale>
        <p:origin x="876" y="48"/>
      </p:cViewPr>
      <p:guideLst/>
    </p:cSldViewPr>
  </p:slideViewPr>
  <p:notesTextViewPr>
    <p:cViewPr>
      <p:scale>
        <a:sx n="1" d="1"/>
        <a:sy n="1" d="1"/>
      </p:scale>
      <p:origin x="0" y="0"/>
    </p:cViewPr>
  </p:notesTextViewPr>
  <p:sorterViewPr>
    <p:cViewPr>
      <p:scale>
        <a:sx n="100" d="100"/>
        <a:sy n="100" d="100"/>
      </p:scale>
      <p:origin x="0" y="-3852"/>
    </p:cViewPr>
  </p:sorterViewPr>
  <p:notesViewPr>
    <p:cSldViewPr snapToGrid="0">
      <p:cViewPr varScale="1">
        <p:scale>
          <a:sx n="88" d="100"/>
          <a:sy n="88" d="100"/>
        </p:scale>
        <p:origin x="3822" y="66"/>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notesMaster" Target="notesMasters/notesMaster1.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presProps" Target="pres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tableStyles" Target="tableStyles.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commentAuthors" Target="commentAuthor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heme" Target="theme/theme1.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handoutMaster" Target="handoutMasters/handoutMaster1.xml" Id="rId27" /><Relationship Type="http://schemas.openxmlformats.org/officeDocument/2006/relationships/viewProps" Target="viewProps.xml" Id="rId30" /></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5229D9E2-BD4C-4051-9EA5-CF0C49940E47}" type="doc">
      <dgm:prSet loTypeId="urn:microsoft.com/office/officeart/2005/8/layout/hierarchy6" loCatId="hierarchy" qsTypeId="urn:microsoft.com/office/officeart/2005/8/quickstyle/simple1" qsCatId="simple" csTypeId="urn:microsoft.com/office/officeart/2005/8/colors/accent3_5" csCatId="accent3" phldr="1"/>
      <dgm:spPr/>
      <dgm:t>
        <a:bodyPr/>
        <a:lstStyle/>
        <a:p>
          <a:endParaRPr lang="en-US"/>
        </a:p>
      </dgm:t>
    </dgm:pt>
    <dgm:pt modelId="{B1B1A486-9A87-4022-8F42-8CA6D128B0FE}">
      <dgm:prSet phldrT="[Text]" custT="1"/>
      <dgm:spPr/>
      <dgm:t>
        <a:bodyPr/>
        <a:lstStyle/>
        <a:p>
          <a:r>
            <a:rPr lang="en-US" sz="2000" dirty="0"/>
            <a:t>Comprehensive Aviation Hull and Liability Policy</a:t>
          </a:r>
        </a:p>
      </dgm:t>
    </dgm:pt>
    <dgm:pt modelId="{A1ADAE0F-0FC8-4541-9699-7A7611B3B541}" type="parTrans" cxnId="{3C2E33A1-CB7B-47FE-ACF7-411A20CCDB6F}">
      <dgm:prSet/>
      <dgm:spPr/>
      <dgm:t>
        <a:bodyPr/>
        <a:lstStyle/>
        <a:p>
          <a:endParaRPr lang="en-US"/>
        </a:p>
      </dgm:t>
    </dgm:pt>
    <dgm:pt modelId="{CDE17021-6AF8-4DC1-B37B-D9CA52D484A5}" type="sibTrans" cxnId="{3C2E33A1-CB7B-47FE-ACF7-411A20CCDB6F}">
      <dgm:prSet/>
      <dgm:spPr/>
      <dgm:t>
        <a:bodyPr/>
        <a:lstStyle/>
        <a:p>
          <a:endParaRPr lang="en-US"/>
        </a:p>
      </dgm:t>
    </dgm:pt>
    <dgm:pt modelId="{DAF68B66-C467-4C2B-9FE7-D764C6C8F1F4}">
      <dgm:prSet phldrT="[Text]" custT="1"/>
      <dgm:spPr/>
      <dgm:t>
        <a:bodyPr/>
        <a:lstStyle/>
        <a:p>
          <a:r>
            <a:rPr lang="en-US" sz="1600" dirty="0"/>
            <a:t>WAR, Hijacking and Other Perils Exclusion Clause excludes all listed perils from covered for both Hull and Liability</a:t>
          </a:r>
        </a:p>
      </dgm:t>
    </dgm:pt>
    <dgm:pt modelId="{AFE804A8-2C32-4772-AF94-14A6E02CE9D5}" type="parTrans" cxnId="{9583ADD2-E07C-475A-BEBA-10E72F128508}">
      <dgm:prSet/>
      <dgm:spPr/>
      <dgm:t>
        <a:bodyPr/>
        <a:lstStyle/>
        <a:p>
          <a:endParaRPr lang="en-US"/>
        </a:p>
      </dgm:t>
    </dgm:pt>
    <dgm:pt modelId="{1B5BD982-7AA4-42D2-B904-46B5A44F975D}" type="sibTrans" cxnId="{9583ADD2-E07C-475A-BEBA-10E72F128508}">
      <dgm:prSet/>
      <dgm:spPr/>
      <dgm:t>
        <a:bodyPr/>
        <a:lstStyle/>
        <a:p>
          <a:endParaRPr lang="en-US"/>
        </a:p>
      </dgm:t>
    </dgm:pt>
    <dgm:pt modelId="{0E8205BE-869E-44F9-B723-AA3609469173}">
      <dgm:prSet phldrT="[Text]" custT="1"/>
      <dgm:spPr/>
      <dgm:t>
        <a:bodyPr/>
        <a:lstStyle/>
        <a:p>
          <a:r>
            <a:rPr lang="en-US" sz="1600" dirty="0"/>
            <a:t>Write Back Endorsement for certain WAR Risk Liability Risk, no write back for Hull</a:t>
          </a:r>
        </a:p>
      </dgm:t>
    </dgm:pt>
    <dgm:pt modelId="{29388279-29AD-4C97-8BD3-4BC02CD27FAD}" type="parTrans" cxnId="{AF4B5C27-6159-412A-BAFD-1F9DDFE42E6B}">
      <dgm:prSet/>
      <dgm:spPr/>
      <dgm:t>
        <a:bodyPr/>
        <a:lstStyle/>
        <a:p>
          <a:endParaRPr lang="en-US"/>
        </a:p>
      </dgm:t>
    </dgm:pt>
    <dgm:pt modelId="{2789184B-8037-4C6B-BF55-E5F40AC5F7B9}" type="sibTrans" cxnId="{AF4B5C27-6159-412A-BAFD-1F9DDFE42E6B}">
      <dgm:prSet/>
      <dgm:spPr/>
      <dgm:t>
        <a:bodyPr/>
        <a:lstStyle/>
        <a:p>
          <a:endParaRPr lang="en-US"/>
        </a:p>
      </dgm:t>
    </dgm:pt>
    <dgm:pt modelId="{8E6AE75C-CC6B-49E7-8BFE-BDC177D9ED89}">
      <dgm:prSet phldrT="[Text]" custT="1"/>
      <dgm:spPr/>
      <dgm:t>
        <a:bodyPr/>
        <a:lstStyle/>
        <a:p>
          <a:r>
            <a:rPr lang="en-US" sz="1600" dirty="0"/>
            <a:t>Exclusions and cancellation policies, other terms and conditions</a:t>
          </a:r>
        </a:p>
      </dgm:t>
    </dgm:pt>
    <dgm:pt modelId="{6998E6DB-DE3B-468E-9CE1-E584B7E8C545}" type="parTrans" cxnId="{64FF54DA-B904-4EED-94DD-DC7D27B76DF0}">
      <dgm:prSet/>
      <dgm:spPr/>
      <dgm:t>
        <a:bodyPr/>
        <a:lstStyle/>
        <a:p>
          <a:endParaRPr lang="en-US"/>
        </a:p>
      </dgm:t>
    </dgm:pt>
    <dgm:pt modelId="{3E911596-53C3-4B32-9C79-733B0851EAAB}" type="sibTrans" cxnId="{64FF54DA-B904-4EED-94DD-DC7D27B76DF0}">
      <dgm:prSet/>
      <dgm:spPr/>
      <dgm:t>
        <a:bodyPr/>
        <a:lstStyle/>
        <a:p>
          <a:endParaRPr lang="en-US"/>
        </a:p>
      </dgm:t>
    </dgm:pt>
    <dgm:pt modelId="{60F256CF-3BC2-4BF1-AD90-3D6745705B49}">
      <dgm:prSet phldrT="[Text]" custT="1"/>
      <dgm:spPr/>
      <dgm:t>
        <a:bodyPr/>
        <a:lstStyle/>
        <a:p>
          <a:r>
            <a:rPr lang="en-US" sz="1600" dirty="0"/>
            <a:t>Hull WAR Risk Policy stand alone policy</a:t>
          </a:r>
        </a:p>
      </dgm:t>
    </dgm:pt>
    <dgm:pt modelId="{9D954FCF-4F04-4C13-A2F9-04155C9D9FE6}" type="parTrans" cxnId="{6FC2CE64-2FAB-4955-8A8E-203C5B43BDB8}">
      <dgm:prSet/>
      <dgm:spPr/>
      <dgm:t>
        <a:bodyPr/>
        <a:lstStyle/>
        <a:p>
          <a:endParaRPr lang="en-US"/>
        </a:p>
      </dgm:t>
    </dgm:pt>
    <dgm:pt modelId="{1CC21B15-4C99-4564-8FB5-BC31668C2291}" type="sibTrans" cxnId="{6FC2CE64-2FAB-4955-8A8E-203C5B43BDB8}">
      <dgm:prSet/>
      <dgm:spPr/>
      <dgm:t>
        <a:bodyPr/>
        <a:lstStyle/>
        <a:p>
          <a:endParaRPr lang="en-US"/>
        </a:p>
      </dgm:t>
    </dgm:pt>
    <dgm:pt modelId="{46E1FBB8-8CE2-4042-B199-7AB3756C0AB1}">
      <dgm:prSet phldrT="[Text]" custT="1"/>
      <dgm:spPr/>
      <dgm:t>
        <a:bodyPr/>
        <a:lstStyle/>
        <a:p>
          <a:r>
            <a:rPr lang="en-US" sz="1600" dirty="0"/>
            <a:t>Additional terms and exclusions and cancellation provisions</a:t>
          </a:r>
        </a:p>
      </dgm:t>
    </dgm:pt>
    <dgm:pt modelId="{16B9563A-CF29-49F7-9809-958549964C68}" type="parTrans" cxnId="{D0D3FD5D-48A8-4B20-91A6-F95439A7B8CE}">
      <dgm:prSet/>
      <dgm:spPr/>
      <dgm:t>
        <a:bodyPr/>
        <a:lstStyle/>
        <a:p>
          <a:endParaRPr lang="en-US"/>
        </a:p>
      </dgm:t>
    </dgm:pt>
    <dgm:pt modelId="{5F16C7ED-1B97-4EAA-A361-08822A603D52}" type="sibTrans" cxnId="{D0D3FD5D-48A8-4B20-91A6-F95439A7B8CE}">
      <dgm:prSet/>
      <dgm:spPr/>
      <dgm:t>
        <a:bodyPr/>
        <a:lstStyle/>
        <a:p>
          <a:endParaRPr lang="en-US"/>
        </a:p>
      </dgm:t>
    </dgm:pt>
    <dgm:pt modelId="{DCD7CA91-F130-4611-A8F3-F9F7DC231BB9}" type="pres">
      <dgm:prSet presAssocID="{5229D9E2-BD4C-4051-9EA5-CF0C49940E47}" presName="mainComposite" presStyleCnt="0">
        <dgm:presLayoutVars>
          <dgm:chPref val="1"/>
          <dgm:dir/>
          <dgm:animOne val="branch"/>
          <dgm:animLvl val="lvl"/>
          <dgm:resizeHandles val="exact"/>
        </dgm:presLayoutVars>
      </dgm:prSet>
      <dgm:spPr/>
    </dgm:pt>
    <dgm:pt modelId="{2FBB7FAE-CDBB-4D8C-BE6F-5C281896A42C}" type="pres">
      <dgm:prSet presAssocID="{5229D9E2-BD4C-4051-9EA5-CF0C49940E47}" presName="hierFlow" presStyleCnt="0"/>
      <dgm:spPr/>
    </dgm:pt>
    <dgm:pt modelId="{4C8FEBF0-E635-4800-B75B-856DB6CDD55A}" type="pres">
      <dgm:prSet presAssocID="{5229D9E2-BD4C-4051-9EA5-CF0C49940E47}" presName="hierChild1" presStyleCnt="0">
        <dgm:presLayoutVars>
          <dgm:chPref val="1"/>
          <dgm:animOne val="branch"/>
          <dgm:animLvl val="lvl"/>
        </dgm:presLayoutVars>
      </dgm:prSet>
      <dgm:spPr/>
    </dgm:pt>
    <dgm:pt modelId="{9BDFDA76-2241-4ACF-9A50-F11C9C755602}" type="pres">
      <dgm:prSet presAssocID="{B1B1A486-9A87-4022-8F42-8CA6D128B0FE}" presName="Name14" presStyleCnt="0"/>
      <dgm:spPr/>
    </dgm:pt>
    <dgm:pt modelId="{2BC031E3-1B8E-4C89-A455-527A677858BD}" type="pres">
      <dgm:prSet presAssocID="{B1B1A486-9A87-4022-8F42-8CA6D128B0FE}" presName="level1Shape" presStyleLbl="node0" presStyleIdx="0" presStyleCnt="1" custScaleX="379371">
        <dgm:presLayoutVars>
          <dgm:chPref val="3"/>
        </dgm:presLayoutVars>
      </dgm:prSet>
      <dgm:spPr/>
    </dgm:pt>
    <dgm:pt modelId="{6996160C-D36A-4023-987E-E55534C0AC62}" type="pres">
      <dgm:prSet presAssocID="{B1B1A486-9A87-4022-8F42-8CA6D128B0FE}" presName="hierChild2" presStyleCnt="0"/>
      <dgm:spPr/>
    </dgm:pt>
    <dgm:pt modelId="{5774B336-696D-4374-885B-56733F065464}" type="pres">
      <dgm:prSet presAssocID="{AFE804A8-2C32-4772-AF94-14A6E02CE9D5}" presName="Name19" presStyleLbl="parChTrans1D2" presStyleIdx="0" presStyleCnt="1"/>
      <dgm:spPr/>
    </dgm:pt>
    <dgm:pt modelId="{918F4ADE-FDD3-4E98-BEDB-E01DD2A072CB}" type="pres">
      <dgm:prSet presAssocID="{DAF68B66-C467-4C2B-9FE7-D764C6C8F1F4}" presName="Name21" presStyleCnt="0"/>
      <dgm:spPr/>
    </dgm:pt>
    <dgm:pt modelId="{75032A9E-422A-48A1-8D44-91B73FF5C06B}" type="pres">
      <dgm:prSet presAssocID="{DAF68B66-C467-4C2B-9FE7-D764C6C8F1F4}" presName="level2Shape" presStyleLbl="node2" presStyleIdx="0" presStyleCnt="1" custScaleX="278913"/>
      <dgm:spPr/>
    </dgm:pt>
    <dgm:pt modelId="{7F7ED8EC-55C8-4924-81DC-D8EDB4F1409B}" type="pres">
      <dgm:prSet presAssocID="{DAF68B66-C467-4C2B-9FE7-D764C6C8F1F4}" presName="hierChild3" presStyleCnt="0"/>
      <dgm:spPr/>
    </dgm:pt>
    <dgm:pt modelId="{625BA0E2-B0ED-41D9-AAFD-80B9AF0B251D}" type="pres">
      <dgm:prSet presAssocID="{9D954FCF-4F04-4C13-A2F9-04155C9D9FE6}" presName="Name19" presStyleLbl="parChTrans1D3" presStyleIdx="0" presStyleCnt="2"/>
      <dgm:spPr/>
    </dgm:pt>
    <dgm:pt modelId="{59393C4B-DC08-4EBB-AFF1-CA4B3F627AAB}" type="pres">
      <dgm:prSet presAssocID="{60F256CF-3BC2-4BF1-AD90-3D6745705B49}" presName="Name21" presStyleCnt="0"/>
      <dgm:spPr/>
    </dgm:pt>
    <dgm:pt modelId="{D7438E13-4D30-449A-B9D4-A178E63A7624}" type="pres">
      <dgm:prSet presAssocID="{60F256CF-3BC2-4BF1-AD90-3D6745705B49}" presName="level2Shape" presStyleLbl="node3" presStyleIdx="0" presStyleCnt="2" custScaleX="86305" custLinFactNeighborX="-15062"/>
      <dgm:spPr/>
    </dgm:pt>
    <dgm:pt modelId="{E03ACC36-AF7E-4D2F-BD8D-22084070728B}" type="pres">
      <dgm:prSet presAssocID="{60F256CF-3BC2-4BF1-AD90-3D6745705B49}" presName="hierChild3" presStyleCnt="0"/>
      <dgm:spPr/>
    </dgm:pt>
    <dgm:pt modelId="{36F99E8C-CF4D-449C-BCCC-C209DC9E40C5}" type="pres">
      <dgm:prSet presAssocID="{6998E6DB-DE3B-468E-9CE1-E584B7E8C545}" presName="Name19" presStyleLbl="parChTrans1D4" presStyleIdx="0" presStyleCnt="2"/>
      <dgm:spPr/>
    </dgm:pt>
    <dgm:pt modelId="{FCA8A842-371E-448E-BF04-BA4006143E17}" type="pres">
      <dgm:prSet presAssocID="{8E6AE75C-CC6B-49E7-8BFE-BDC177D9ED89}" presName="Name21" presStyleCnt="0"/>
      <dgm:spPr/>
    </dgm:pt>
    <dgm:pt modelId="{A410AF9F-27BF-44B6-93CA-7F87276F6836}" type="pres">
      <dgm:prSet presAssocID="{8E6AE75C-CC6B-49E7-8BFE-BDC177D9ED89}" presName="level2Shape" presStyleLbl="node4" presStyleIdx="0" presStyleCnt="2" custScaleX="168291" custLinFactNeighborX="-15062" custLinFactNeighborY="-2482"/>
      <dgm:spPr/>
    </dgm:pt>
    <dgm:pt modelId="{BFDED4FC-CFAD-4B0E-87C8-63E9796340AF}" type="pres">
      <dgm:prSet presAssocID="{8E6AE75C-CC6B-49E7-8BFE-BDC177D9ED89}" presName="hierChild3" presStyleCnt="0"/>
      <dgm:spPr/>
    </dgm:pt>
    <dgm:pt modelId="{39351926-9273-4D2F-9AD7-EA028D8AEFC2}" type="pres">
      <dgm:prSet presAssocID="{29388279-29AD-4C97-8BD3-4BC02CD27FAD}" presName="Name19" presStyleLbl="parChTrans1D3" presStyleIdx="1" presStyleCnt="2"/>
      <dgm:spPr/>
    </dgm:pt>
    <dgm:pt modelId="{CBCF63FC-BC2D-42A6-8CBF-EAAD544CC653}" type="pres">
      <dgm:prSet presAssocID="{0E8205BE-869E-44F9-B723-AA3609469173}" presName="Name21" presStyleCnt="0"/>
      <dgm:spPr/>
    </dgm:pt>
    <dgm:pt modelId="{2819AA01-933F-4A74-ACEB-813FA2D4EBF7}" type="pres">
      <dgm:prSet presAssocID="{0E8205BE-869E-44F9-B723-AA3609469173}" presName="level2Shape" presStyleLbl="node3" presStyleIdx="1" presStyleCnt="2" custScaleX="210482"/>
      <dgm:spPr/>
    </dgm:pt>
    <dgm:pt modelId="{A5BC6E77-BFC8-4A77-B31F-232AF344CA49}" type="pres">
      <dgm:prSet presAssocID="{0E8205BE-869E-44F9-B723-AA3609469173}" presName="hierChild3" presStyleCnt="0"/>
      <dgm:spPr/>
    </dgm:pt>
    <dgm:pt modelId="{E228A2B1-4393-43EA-B112-B5D77AC06280}" type="pres">
      <dgm:prSet presAssocID="{16B9563A-CF29-49F7-9809-958549964C68}" presName="Name19" presStyleLbl="parChTrans1D4" presStyleIdx="1" presStyleCnt="2"/>
      <dgm:spPr/>
    </dgm:pt>
    <dgm:pt modelId="{F2B8743B-5EE9-4D0B-B894-D283A6D7A493}" type="pres">
      <dgm:prSet presAssocID="{46E1FBB8-8CE2-4042-B199-7AB3756C0AB1}" presName="Name21" presStyleCnt="0"/>
      <dgm:spPr/>
    </dgm:pt>
    <dgm:pt modelId="{E81570C5-1507-4952-8F14-BE4AE8FE8505}" type="pres">
      <dgm:prSet presAssocID="{46E1FBB8-8CE2-4042-B199-7AB3756C0AB1}" presName="level2Shape" presStyleLbl="node4" presStyleIdx="1" presStyleCnt="2" custScaleX="138610"/>
      <dgm:spPr/>
    </dgm:pt>
    <dgm:pt modelId="{A579377B-A9B9-46B8-80CA-1AA606ECAB03}" type="pres">
      <dgm:prSet presAssocID="{46E1FBB8-8CE2-4042-B199-7AB3756C0AB1}" presName="hierChild3" presStyleCnt="0"/>
      <dgm:spPr/>
    </dgm:pt>
    <dgm:pt modelId="{49E84AB8-1F50-4D8B-AEBE-0CF7EAD8EC5D}" type="pres">
      <dgm:prSet presAssocID="{5229D9E2-BD4C-4051-9EA5-CF0C49940E47}" presName="bgShapesFlow" presStyleCnt="0"/>
      <dgm:spPr/>
    </dgm:pt>
  </dgm:ptLst>
  <dgm:cxnLst>
    <dgm:cxn modelId="{E3FE1815-C750-4BA7-BFF8-77BB97B752CB}" type="presOf" srcId="{B1B1A486-9A87-4022-8F42-8CA6D128B0FE}" destId="{2BC031E3-1B8E-4C89-A455-527A677858BD}" srcOrd="0" destOrd="0" presId="urn:microsoft.com/office/officeart/2005/8/layout/hierarchy6"/>
    <dgm:cxn modelId="{B5AF3720-00C9-42C4-ADA6-605132DFC173}" type="presOf" srcId="{6998E6DB-DE3B-468E-9CE1-E584B7E8C545}" destId="{36F99E8C-CF4D-449C-BCCC-C209DC9E40C5}" srcOrd="0" destOrd="0" presId="urn:microsoft.com/office/officeart/2005/8/layout/hierarchy6"/>
    <dgm:cxn modelId="{A3767824-320C-4009-9DAD-E39FC37C1D3C}" type="presOf" srcId="{46E1FBB8-8CE2-4042-B199-7AB3756C0AB1}" destId="{E81570C5-1507-4952-8F14-BE4AE8FE8505}" srcOrd="0" destOrd="0" presId="urn:microsoft.com/office/officeart/2005/8/layout/hierarchy6"/>
    <dgm:cxn modelId="{AF4B5C27-6159-412A-BAFD-1F9DDFE42E6B}" srcId="{DAF68B66-C467-4C2B-9FE7-D764C6C8F1F4}" destId="{0E8205BE-869E-44F9-B723-AA3609469173}" srcOrd="1" destOrd="0" parTransId="{29388279-29AD-4C97-8BD3-4BC02CD27FAD}" sibTransId="{2789184B-8037-4C6B-BF55-E5F40AC5F7B9}"/>
    <dgm:cxn modelId="{ADD1A532-DE39-464C-BB80-D8A96D92881D}" type="presOf" srcId="{60F256CF-3BC2-4BF1-AD90-3D6745705B49}" destId="{D7438E13-4D30-449A-B9D4-A178E63A7624}" srcOrd="0" destOrd="0" presId="urn:microsoft.com/office/officeart/2005/8/layout/hierarchy6"/>
    <dgm:cxn modelId="{7311155B-3C5F-4B93-9D56-0773E0F925C1}" type="presOf" srcId="{29388279-29AD-4C97-8BD3-4BC02CD27FAD}" destId="{39351926-9273-4D2F-9AD7-EA028D8AEFC2}" srcOrd="0" destOrd="0" presId="urn:microsoft.com/office/officeart/2005/8/layout/hierarchy6"/>
    <dgm:cxn modelId="{D0D3FD5D-48A8-4B20-91A6-F95439A7B8CE}" srcId="{0E8205BE-869E-44F9-B723-AA3609469173}" destId="{46E1FBB8-8CE2-4042-B199-7AB3756C0AB1}" srcOrd="0" destOrd="0" parTransId="{16B9563A-CF29-49F7-9809-958549964C68}" sibTransId="{5F16C7ED-1B97-4EAA-A361-08822A603D52}"/>
    <dgm:cxn modelId="{5CDD9260-D2C7-4755-AA34-D68DEA4E46C9}" type="presOf" srcId="{0E8205BE-869E-44F9-B723-AA3609469173}" destId="{2819AA01-933F-4A74-ACEB-813FA2D4EBF7}" srcOrd="0" destOrd="0" presId="urn:microsoft.com/office/officeart/2005/8/layout/hierarchy6"/>
    <dgm:cxn modelId="{9FAD8441-9F06-4DCD-BA12-DD2EC318AE3E}" type="presOf" srcId="{16B9563A-CF29-49F7-9809-958549964C68}" destId="{E228A2B1-4393-43EA-B112-B5D77AC06280}" srcOrd="0" destOrd="0" presId="urn:microsoft.com/office/officeart/2005/8/layout/hierarchy6"/>
    <dgm:cxn modelId="{6FC2CE64-2FAB-4955-8A8E-203C5B43BDB8}" srcId="{DAF68B66-C467-4C2B-9FE7-D764C6C8F1F4}" destId="{60F256CF-3BC2-4BF1-AD90-3D6745705B49}" srcOrd="0" destOrd="0" parTransId="{9D954FCF-4F04-4C13-A2F9-04155C9D9FE6}" sibTransId="{1CC21B15-4C99-4564-8FB5-BC31668C2291}"/>
    <dgm:cxn modelId="{F159576A-19C2-42CE-B303-8122FEC1D0A6}" type="presOf" srcId="{AFE804A8-2C32-4772-AF94-14A6E02CE9D5}" destId="{5774B336-696D-4374-885B-56733F065464}" srcOrd="0" destOrd="0" presId="urn:microsoft.com/office/officeart/2005/8/layout/hierarchy6"/>
    <dgm:cxn modelId="{8ABA9A6B-317D-41CD-902D-2CB056C1B93E}" type="presOf" srcId="{9D954FCF-4F04-4C13-A2F9-04155C9D9FE6}" destId="{625BA0E2-B0ED-41D9-AAFD-80B9AF0B251D}" srcOrd="0" destOrd="0" presId="urn:microsoft.com/office/officeart/2005/8/layout/hierarchy6"/>
    <dgm:cxn modelId="{76C26A6E-287A-41C7-B6CC-122F95A3161E}" type="presOf" srcId="{5229D9E2-BD4C-4051-9EA5-CF0C49940E47}" destId="{DCD7CA91-F130-4611-A8F3-F9F7DC231BB9}" srcOrd="0" destOrd="0" presId="urn:microsoft.com/office/officeart/2005/8/layout/hierarchy6"/>
    <dgm:cxn modelId="{FB8B047F-FF7B-407B-A6DB-D84D9656B765}" type="presOf" srcId="{8E6AE75C-CC6B-49E7-8BFE-BDC177D9ED89}" destId="{A410AF9F-27BF-44B6-93CA-7F87276F6836}" srcOrd="0" destOrd="0" presId="urn:microsoft.com/office/officeart/2005/8/layout/hierarchy6"/>
    <dgm:cxn modelId="{3C2E33A1-CB7B-47FE-ACF7-411A20CCDB6F}" srcId="{5229D9E2-BD4C-4051-9EA5-CF0C49940E47}" destId="{B1B1A486-9A87-4022-8F42-8CA6D128B0FE}" srcOrd="0" destOrd="0" parTransId="{A1ADAE0F-0FC8-4541-9699-7A7611B3B541}" sibTransId="{CDE17021-6AF8-4DC1-B37B-D9CA52D484A5}"/>
    <dgm:cxn modelId="{9583ADD2-E07C-475A-BEBA-10E72F128508}" srcId="{B1B1A486-9A87-4022-8F42-8CA6D128B0FE}" destId="{DAF68B66-C467-4C2B-9FE7-D764C6C8F1F4}" srcOrd="0" destOrd="0" parTransId="{AFE804A8-2C32-4772-AF94-14A6E02CE9D5}" sibTransId="{1B5BD982-7AA4-42D2-B904-46B5A44F975D}"/>
    <dgm:cxn modelId="{64FF54DA-B904-4EED-94DD-DC7D27B76DF0}" srcId="{60F256CF-3BC2-4BF1-AD90-3D6745705B49}" destId="{8E6AE75C-CC6B-49E7-8BFE-BDC177D9ED89}" srcOrd="0" destOrd="0" parTransId="{6998E6DB-DE3B-468E-9CE1-E584B7E8C545}" sibTransId="{3E911596-53C3-4B32-9C79-733B0851EAAB}"/>
    <dgm:cxn modelId="{F1E179FF-7F2B-4996-832E-3E6055A9A825}" type="presOf" srcId="{DAF68B66-C467-4C2B-9FE7-D764C6C8F1F4}" destId="{75032A9E-422A-48A1-8D44-91B73FF5C06B}" srcOrd="0" destOrd="0" presId="urn:microsoft.com/office/officeart/2005/8/layout/hierarchy6"/>
    <dgm:cxn modelId="{BCF62B3D-273C-4163-984B-FB0D12290E60}" type="presParOf" srcId="{DCD7CA91-F130-4611-A8F3-F9F7DC231BB9}" destId="{2FBB7FAE-CDBB-4D8C-BE6F-5C281896A42C}" srcOrd="0" destOrd="0" presId="urn:microsoft.com/office/officeart/2005/8/layout/hierarchy6"/>
    <dgm:cxn modelId="{2D8F3AFA-A74A-4319-BDFE-5C38A7329888}" type="presParOf" srcId="{2FBB7FAE-CDBB-4D8C-BE6F-5C281896A42C}" destId="{4C8FEBF0-E635-4800-B75B-856DB6CDD55A}" srcOrd="0" destOrd="0" presId="urn:microsoft.com/office/officeart/2005/8/layout/hierarchy6"/>
    <dgm:cxn modelId="{2F6D3924-02F7-4142-889C-7ABD67872315}" type="presParOf" srcId="{4C8FEBF0-E635-4800-B75B-856DB6CDD55A}" destId="{9BDFDA76-2241-4ACF-9A50-F11C9C755602}" srcOrd="0" destOrd="0" presId="urn:microsoft.com/office/officeart/2005/8/layout/hierarchy6"/>
    <dgm:cxn modelId="{6485B65E-3825-4A70-BE38-DFCB71A03C43}" type="presParOf" srcId="{9BDFDA76-2241-4ACF-9A50-F11C9C755602}" destId="{2BC031E3-1B8E-4C89-A455-527A677858BD}" srcOrd="0" destOrd="0" presId="urn:microsoft.com/office/officeart/2005/8/layout/hierarchy6"/>
    <dgm:cxn modelId="{F3A92436-8FD3-499A-A7C2-01B40575EC07}" type="presParOf" srcId="{9BDFDA76-2241-4ACF-9A50-F11C9C755602}" destId="{6996160C-D36A-4023-987E-E55534C0AC62}" srcOrd="1" destOrd="0" presId="urn:microsoft.com/office/officeart/2005/8/layout/hierarchy6"/>
    <dgm:cxn modelId="{9B4C2B92-B654-41DF-93FD-20F364FD66E7}" type="presParOf" srcId="{6996160C-D36A-4023-987E-E55534C0AC62}" destId="{5774B336-696D-4374-885B-56733F065464}" srcOrd="0" destOrd="0" presId="urn:microsoft.com/office/officeart/2005/8/layout/hierarchy6"/>
    <dgm:cxn modelId="{0BF39078-9986-4F89-A45E-A819ABBBFF7B}" type="presParOf" srcId="{6996160C-D36A-4023-987E-E55534C0AC62}" destId="{918F4ADE-FDD3-4E98-BEDB-E01DD2A072CB}" srcOrd="1" destOrd="0" presId="urn:microsoft.com/office/officeart/2005/8/layout/hierarchy6"/>
    <dgm:cxn modelId="{F7A53C24-030D-4A01-ACEB-62761FA95A6C}" type="presParOf" srcId="{918F4ADE-FDD3-4E98-BEDB-E01DD2A072CB}" destId="{75032A9E-422A-48A1-8D44-91B73FF5C06B}" srcOrd="0" destOrd="0" presId="urn:microsoft.com/office/officeart/2005/8/layout/hierarchy6"/>
    <dgm:cxn modelId="{B6B33296-3B21-4F8F-AB93-6328D70514BA}" type="presParOf" srcId="{918F4ADE-FDD3-4E98-BEDB-E01DD2A072CB}" destId="{7F7ED8EC-55C8-4924-81DC-D8EDB4F1409B}" srcOrd="1" destOrd="0" presId="urn:microsoft.com/office/officeart/2005/8/layout/hierarchy6"/>
    <dgm:cxn modelId="{68D5881E-C562-4890-85B2-E73CF24DD0DE}" type="presParOf" srcId="{7F7ED8EC-55C8-4924-81DC-D8EDB4F1409B}" destId="{625BA0E2-B0ED-41D9-AAFD-80B9AF0B251D}" srcOrd="0" destOrd="0" presId="urn:microsoft.com/office/officeart/2005/8/layout/hierarchy6"/>
    <dgm:cxn modelId="{0F1334AF-8E1E-4DC7-8975-A7A6914E10DC}" type="presParOf" srcId="{7F7ED8EC-55C8-4924-81DC-D8EDB4F1409B}" destId="{59393C4B-DC08-4EBB-AFF1-CA4B3F627AAB}" srcOrd="1" destOrd="0" presId="urn:microsoft.com/office/officeart/2005/8/layout/hierarchy6"/>
    <dgm:cxn modelId="{6F134A64-4CA5-4AE1-9E1E-7C53B95C8249}" type="presParOf" srcId="{59393C4B-DC08-4EBB-AFF1-CA4B3F627AAB}" destId="{D7438E13-4D30-449A-B9D4-A178E63A7624}" srcOrd="0" destOrd="0" presId="urn:microsoft.com/office/officeart/2005/8/layout/hierarchy6"/>
    <dgm:cxn modelId="{48723286-1447-46F7-8085-5720BDC9FE22}" type="presParOf" srcId="{59393C4B-DC08-4EBB-AFF1-CA4B3F627AAB}" destId="{E03ACC36-AF7E-4D2F-BD8D-22084070728B}" srcOrd="1" destOrd="0" presId="urn:microsoft.com/office/officeart/2005/8/layout/hierarchy6"/>
    <dgm:cxn modelId="{953309EF-7F24-454B-871B-8B6290B8FD05}" type="presParOf" srcId="{E03ACC36-AF7E-4D2F-BD8D-22084070728B}" destId="{36F99E8C-CF4D-449C-BCCC-C209DC9E40C5}" srcOrd="0" destOrd="0" presId="urn:microsoft.com/office/officeart/2005/8/layout/hierarchy6"/>
    <dgm:cxn modelId="{98DA77C2-6BCC-46DA-9145-2CD44F54BEE0}" type="presParOf" srcId="{E03ACC36-AF7E-4D2F-BD8D-22084070728B}" destId="{FCA8A842-371E-448E-BF04-BA4006143E17}" srcOrd="1" destOrd="0" presId="urn:microsoft.com/office/officeart/2005/8/layout/hierarchy6"/>
    <dgm:cxn modelId="{D068F915-6CB4-475E-9889-D8043F080C0A}" type="presParOf" srcId="{FCA8A842-371E-448E-BF04-BA4006143E17}" destId="{A410AF9F-27BF-44B6-93CA-7F87276F6836}" srcOrd="0" destOrd="0" presId="urn:microsoft.com/office/officeart/2005/8/layout/hierarchy6"/>
    <dgm:cxn modelId="{E3C5A5ED-4927-4EB0-9AF6-8FE9E9BDA887}" type="presParOf" srcId="{FCA8A842-371E-448E-BF04-BA4006143E17}" destId="{BFDED4FC-CFAD-4B0E-87C8-63E9796340AF}" srcOrd="1" destOrd="0" presId="urn:microsoft.com/office/officeart/2005/8/layout/hierarchy6"/>
    <dgm:cxn modelId="{331AFA18-4878-49D4-A717-1137C3A6E350}" type="presParOf" srcId="{7F7ED8EC-55C8-4924-81DC-D8EDB4F1409B}" destId="{39351926-9273-4D2F-9AD7-EA028D8AEFC2}" srcOrd="2" destOrd="0" presId="urn:microsoft.com/office/officeart/2005/8/layout/hierarchy6"/>
    <dgm:cxn modelId="{EB30177E-1864-45DF-B138-6A00D918D57F}" type="presParOf" srcId="{7F7ED8EC-55C8-4924-81DC-D8EDB4F1409B}" destId="{CBCF63FC-BC2D-42A6-8CBF-EAAD544CC653}" srcOrd="3" destOrd="0" presId="urn:microsoft.com/office/officeart/2005/8/layout/hierarchy6"/>
    <dgm:cxn modelId="{92C96A07-8F8E-4B81-AE83-932E1EC18F7C}" type="presParOf" srcId="{CBCF63FC-BC2D-42A6-8CBF-EAAD544CC653}" destId="{2819AA01-933F-4A74-ACEB-813FA2D4EBF7}" srcOrd="0" destOrd="0" presId="urn:microsoft.com/office/officeart/2005/8/layout/hierarchy6"/>
    <dgm:cxn modelId="{B9B2A93F-48F1-447F-8B39-7BFBEC5C7228}" type="presParOf" srcId="{CBCF63FC-BC2D-42A6-8CBF-EAAD544CC653}" destId="{A5BC6E77-BFC8-4A77-B31F-232AF344CA49}" srcOrd="1" destOrd="0" presId="urn:microsoft.com/office/officeart/2005/8/layout/hierarchy6"/>
    <dgm:cxn modelId="{04D77BDF-26AF-407B-B9B5-76B12D77FAF1}" type="presParOf" srcId="{A5BC6E77-BFC8-4A77-B31F-232AF344CA49}" destId="{E228A2B1-4393-43EA-B112-B5D77AC06280}" srcOrd="0" destOrd="0" presId="urn:microsoft.com/office/officeart/2005/8/layout/hierarchy6"/>
    <dgm:cxn modelId="{0B2A775D-0B7B-4A40-8464-45D88EC5A5AC}" type="presParOf" srcId="{A5BC6E77-BFC8-4A77-B31F-232AF344CA49}" destId="{F2B8743B-5EE9-4D0B-B894-D283A6D7A493}" srcOrd="1" destOrd="0" presId="urn:microsoft.com/office/officeart/2005/8/layout/hierarchy6"/>
    <dgm:cxn modelId="{73E06D4F-7E35-4A12-9CC6-DFD8A1DBB41E}" type="presParOf" srcId="{F2B8743B-5EE9-4D0B-B894-D283A6D7A493}" destId="{E81570C5-1507-4952-8F14-BE4AE8FE8505}" srcOrd="0" destOrd="0" presId="urn:microsoft.com/office/officeart/2005/8/layout/hierarchy6"/>
    <dgm:cxn modelId="{DE1A9978-4E89-4FD1-BAFD-3DB587FA4D76}" type="presParOf" srcId="{F2B8743B-5EE9-4D0B-B894-D283A6D7A493}" destId="{A579377B-A9B9-46B8-80CA-1AA606ECAB03}" srcOrd="1" destOrd="0" presId="urn:microsoft.com/office/officeart/2005/8/layout/hierarchy6"/>
    <dgm:cxn modelId="{5731F4F1-E9F5-48C6-87D6-FF71163F8E53}" type="presParOf" srcId="{DCD7CA91-F130-4611-A8F3-F9F7DC231BB9}" destId="{49E84AB8-1F50-4D8B-AEBE-0CF7EAD8EC5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5229D9E2-BD4C-4051-9EA5-CF0C49940E47}" type="doc">
      <dgm:prSet loTypeId="urn:microsoft.com/office/officeart/2005/8/layout/hierarchy6" loCatId="hierarchy" qsTypeId="urn:microsoft.com/office/officeart/2005/8/quickstyle/simple1" qsCatId="simple" csTypeId="urn:microsoft.com/office/officeart/2005/8/colors/accent3_5" csCatId="accent3" phldr="1"/>
      <dgm:spPr/>
      <dgm:t>
        <a:bodyPr/>
        <a:lstStyle/>
        <a:p>
          <a:endParaRPr lang="en-US"/>
        </a:p>
      </dgm:t>
    </dgm:pt>
    <dgm:pt modelId="{B1B1A486-9A87-4022-8F42-8CA6D128B0FE}">
      <dgm:prSet phldrT="[Text]" custT="1"/>
      <dgm:spPr/>
      <dgm:t>
        <a:bodyPr/>
        <a:lstStyle/>
        <a:p>
          <a:r>
            <a:rPr lang="en-US" sz="2000" dirty="0"/>
            <a:t>Comprehensive Aviation Hull and Liability Policy</a:t>
          </a:r>
        </a:p>
      </dgm:t>
    </dgm:pt>
    <dgm:pt modelId="{A1ADAE0F-0FC8-4541-9699-7A7611B3B541}" type="parTrans" cxnId="{3C2E33A1-CB7B-47FE-ACF7-411A20CCDB6F}">
      <dgm:prSet/>
      <dgm:spPr/>
      <dgm:t>
        <a:bodyPr/>
        <a:lstStyle/>
        <a:p>
          <a:endParaRPr lang="en-US"/>
        </a:p>
      </dgm:t>
    </dgm:pt>
    <dgm:pt modelId="{CDE17021-6AF8-4DC1-B37B-D9CA52D484A5}" type="sibTrans" cxnId="{3C2E33A1-CB7B-47FE-ACF7-411A20CCDB6F}">
      <dgm:prSet/>
      <dgm:spPr/>
      <dgm:t>
        <a:bodyPr/>
        <a:lstStyle/>
        <a:p>
          <a:endParaRPr lang="en-US"/>
        </a:p>
      </dgm:t>
    </dgm:pt>
    <dgm:pt modelId="{DAF68B66-C467-4C2B-9FE7-D764C6C8F1F4}">
      <dgm:prSet phldrT="[Text]" custT="1"/>
      <dgm:spPr/>
      <dgm:t>
        <a:bodyPr/>
        <a:lstStyle/>
        <a:p>
          <a:r>
            <a:rPr lang="en-US" sz="1600" dirty="0"/>
            <a:t>WAR, Hijacking and Other Perils Exclusion Clause excludes all listed perils from covered for both Hull and Liability</a:t>
          </a:r>
        </a:p>
      </dgm:t>
    </dgm:pt>
    <dgm:pt modelId="{AFE804A8-2C32-4772-AF94-14A6E02CE9D5}" type="parTrans" cxnId="{9583ADD2-E07C-475A-BEBA-10E72F128508}">
      <dgm:prSet/>
      <dgm:spPr/>
      <dgm:t>
        <a:bodyPr/>
        <a:lstStyle/>
        <a:p>
          <a:endParaRPr lang="en-US"/>
        </a:p>
      </dgm:t>
    </dgm:pt>
    <dgm:pt modelId="{1B5BD982-7AA4-42D2-B904-46B5A44F975D}" type="sibTrans" cxnId="{9583ADD2-E07C-475A-BEBA-10E72F128508}">
      <dgm:prSet/>
      <dgm:spPr/>
      <dgm:t>
        <a:bodyPr/>
        <a:lstStyle/>
        <a:p>
          <a:endParaRPr lang="en-US"/>
        </a:p>
      </dgm:t>
    </dgm:pt>
    <dgm:pt modelId="{0E8205BE-869E-44F9-B723-AA3609469173}">
      <dgm:prSet phldrT="[Text]" custT="1"/>
      <dgm:spPr/>
      <dgm:t>
        <a:bodyPr/>
        <a:lstStyle/>
        <a:p>
          <a:r>
            <a:rPr lang="en-US" sz="1600" dirty="0"/>
            <a:t>Write Back Endorsement for certain WAR Risk Liability Risk, no write back for Hull</a:t>
          </a:r>
        </a:p>
      </dgm:t>
    </dgm:pt>
    <dgm:pt modelId="{29388279-29AD-4C97-8BD3-4BC02CD27FAD}" type="parTrans" cxnId="{AF4B5C27-6159-412A-BAFD-1F9DDFE42E6B}">
      <dgm:prSet/>
      <dgm:spPr/>
      <dgm:t>
        <a:bodyPr/>
        <a:lstStyle/>
        <a:p>
          <a:endParaRPr lang="en-US"/>
        </a:p>
      </dgm:t>
    </dgm:pt>
    <dgm:pt modelId="{2789184B-8037-4C6B-BF55-E5F40AC5F7B9}" type="sibTrans" cxnId="{AF4B5C27-6159-412A-BAFD-1F9DDFE42E6B}">
      <dgm:prSet/>
      <dgm:spPr/>
      <dgm:t>
        <a:bodyPr/>
        <a:lstStyle/>
        <a:p>
          <a:endParaRPr lang="en-US"/>
        </a:p>
      </dgm:t>
    </dgm:pt>
    <dgm:pt modelId="{8E6AE75C-CC6B-49E7-8BFE-BDC177D9ED89}">
      <dgm:prSet phldrT="[Text]" custT="1"/>
      <dgm:spPr/>
      <dgm:t>
        <a:bodyPr/>
        <a:lstStyle/>
        <a:p>
          <a:r>
            <a:rPr lang="en-US" sz="1600" dirty="0"/>
            <a:t>Exclusions and cancellation policies, other terms and conditions</a:t>
          </a:r>
        </a:p>
      </dgm:t>
    </dgm:pt>
    <dgm:pt modelId="{6998E6DB-DE3B-468E-9CE1-E584B7E8C545}" type="parTrans" cxnId="{64FF54DA-B904-4EED-94DD-DC7D27B76DF0}">
      <dgm:prSet/>
      <dgm:spPr/>
      <dgm:t>
        <a:bodyPr/>
        <a:lstStyle/>
        <a:p>
          <a:endParaRPr lang="en-US"/>
        </a:p>
      </dgm:t>
    </dgm:pt>
    <dgm:pt modelId="{3E911596-53C3-4B32-9C79-733B0851EAAB}" type="sibTrans" cxnId="{64FF54DA-B904-4EED-94DD-DC7D27B76DF0}">
      <dgm:prSet/>
      <dgm:spPr/>
      <dgm:t>
        <a:bodyPr/>
        <a:lstStyle/>
        <a:p>
          <a:endParaRPr lang="en-US"/>
        </a:p>
      </dgm:t>
    </dgm:pt>
    <dgm:pt modelId="{60F256CF-3BC2-4BF1-AD90-3D6745705B49}">
      <dgm:prSet phldrT="[Text]" custT="1"/>
      <dgm:spPr/>
      <dgm:t>
        <a:bodyPr/>
        <a:lstStyle/>
        <a:p>
          <a:r>
            <a:rPr lang="en-US" sz="1600" dirty="0"/>
            <a:t>Hull WAR Risk Policy stand alone policy</a:t>
          </a:r>
        </a:p>
      </dgm:t>
    </dgm:pt>
    <dgm:pt modelId="{9D954FCF-4F04-4C13-A2F9-04155C9D9FE6}" type="parTrans" cxnId="{6FC2CE64-2FAB-4955-8A8E-203C5B43BDB8}">
      <dgm:prSet/>
      <dgm:spPr/>
      <dgm:t>
        <a:bodyPr/>
        <a:lstStyle/>
        <a:p>
          <a:endParaRPr lang="en-US"/>
        </a:p>
      </dgm:t>
    </dgm:pt>
    <dgm:pt modelId="{1CC21B15-4C99-4564-8FB5-BC31668C2291}" type="sibTrans" cxnId="{6FC2CE64-2FAB-4955-8A8E-203C5B43BDB8}">
      <dgm:prSet/>
      <dgm:spPr/>
      <dgm:t>
        <a:bodyPr/>
        <a:lstStyle/>
        <a:p>
          <a:endParaRPr lang="en-US"/>
        </a:p>
      </dgm:t>
    </dgm:pt>
    <dgm:pt modelId="{46E1FBB8-8CE2-4042-B199-7AB3756C0AB1}">
      <dgm:prSet phldrT="[Text]" custT="1"/>
      <dgm:spPr/>
      <dgm:t>
        <a:bodyPr/>
        <a:lstStyle/>
        <a:p>
          <a:r>
            <a:rPr lang="en-US" sz="1600" dirty="0"/>
            <a:t>Additional terms and exclusions and cancellation provisions</a:t>
          </a:r>
        </a:p>
      </dgm:t>
    </dgm:pt>
    <dgm:pt modelId="{16B9563A-CF29-49F7-9809-958549964C68}" type="parTrans" cxnId="{D0D3FD5D-48A8-4B20-91A6-F95439A7B8CE}">
      <dgm:prSet/>
      <dgm:spPr/>
      <dgm:t>
        <a:bodyPr/>
        <a:lstStyle/>
        <a:p>
          <a:endParaRPr lang="en-US"/>
        </a:p>
      </dgm:t>
    </dgm:pt>
    <dgm:pt modelId="{5F16C7ED-1B97-4EAA-A361-08822A603D52}" type="sibTrans" cxnId="{D0D3FD5D-48A8-4B20-91A6-F95439A7B8CE}">
      <dgm:prSet/>
      <dgm:spPr/>
      <dgm:t>
        <a:bodyPr/>
        <a:lstStyle/>
        <a:p>
          <a:endParaRPr lang="en-US"/>
        </a:p>
      </dgm:t>
    </dgm:pt>
    <dgm:pt modelId="{DCD7CA91-F130-4611-A8F3-F9F7DC231BB9}" type="pres">
      <dgm:prSet presAssocID="{5229D9E2-BD4C-4051-9EA5-CF0C49940E47}" presName="mainComposite" presStyleCnt="0">
        <dgm:presLayoutVars>
          <dgm:chPref val="1"/>
          <dgm:dir/>
          <dgm:animOne val="branch"/>
          <dgm:animLvl val="lvl"/>
          <dgm:resizeHandles val="exact"/>
        </dgm:presLayoutVars>
      </dgm:prSet>
      <dgm:spPr/>
    </dgm:pt>
    <dgm:pt modelId="{2FBB7FAE-CDBB-4D8C-BE6F-5C281896A42C}" type="pres">
      <dgm:prSet presAssocID="{5229D9E2-BD4C-4051-9EA5-CF0C49940E47}" presName="hierFlow" presStyleCnt="0"/>
      <dgm:spPr/>
    </dgm:pt>
    <dgm:pt modelId="{4C8FEBF0-E635-4800-B75B-856DB6CDD55A}" type="pres">
      <dgm:prSet presAssocID="{5229D9E2-BD4C-4051-9EA5-CF0C49940E47}" presName="hierChild1" presStyleCnt="0">
        <dgm:presLayoutVars>
          <dgm:chPref val="1"/>
          <dgm:animOne val="branch"/>
          <dgm:animLvl val="lvl"/>
        </dgm:presLayoutVars>
      </dgm:prSet>
      <dgm:spPr/>
    </dgm:pt>
    <dgm:pt modelId="{9BDFDA76-2241-4ACF-9A50-F11C9C755602}" type="pres">
      <dgm:prSet presAssocID="{B1B1A486-9A87-4022-8F42-8CA6D128B0FE}" presName="Name14" presStyleCnt="0"/>
      <dgm:spPr/>
    </dgm:pt>
    <dgm:pt modelId="{2BC031E3-1B8E-4C89-A455-527A677858BD}" type="pres">
      <dgm:prSet presAssocID="{B1B1A486-9A87-4022-8F42-8CA6D128B0FE}" presName="level1Shape" presStyleLbl="node0" presStyleIdx="0" presStyleCnt="1" custScaleX="411223">
        <dgm:presLayoutVars>
          <dgm:chPref val="3"/>
        </dgm:presLayoutVars>
      </dgm:prSet>
      <dgm:spPr/>
    </dgm:pt>
    <dgm:pt modelId="{6996160C-D36A-4023-987E-E55534C0AC62}" type="pres">
      <dgm:prSet presAssocID="{B1B1A486-9A87-4022-8F42-8CA6D128B0FE}" presName="hierChild2" presStyleCnt="0"/>
      <dgm:spPr/>
    </dgm:pt>
    <dgm:pt modelId="{5774B336-696D-4374-885B-56733F065464}" type="pres">
      <dgm:prSet presAssocID="{AFE804A8-2C32-4772-AF94-14A6E02CE9D5}" presName="Name19" presStyleLbl="parChTrans1D2" presStyleIdx="0" presStyleCnt="1"/>
      <dgm:spPr/>
    </dgm:pt>
    <dgm:pt modelId="{918F4ADE-FDD3-4E98-BEDB-E01DD2A072CB}" type="pres">
      <dgm:prSet presAssocID="{DAF68B66-C467-4C2B-9FE7-D764C6C8F1F4}" presName="Name21" presStyleCnt="0"/>
      <dgm:spPr/>
    </dgm:pt>
    <dgm:pt modelId="{75032A9E-422A-48A1-8D44-91B73FF5C06B}" type="pres">
      <dgm:prSet presAssocID="{DAF68B66-C467-4C2B-9FE7-D764C6C8F1F4}" presName="level2Shape" presStyleLbl="node2" presStyleIdx="0" presStyleCnt="1" custScaleX="278913"/>
      <dgm:spPr/>
    </dgm:pt>
    <dgm:pt modelId="{7F7ED8EC-55C8-4924-81DC-D8EDB4F1409B}" type="pres">
      <dgm:prSet presAssocID="{DAF68B66-C467-4C2B-9FE7-D764C6C8F1F4}" presName="hierChild3" presStyleCnt="0"/>
      <dgm:spPr/>
    </dgm:pt>
    <dgm:pt modelId="{625BA0E2-B0ED-41D9-AAFD-80B9AF0B251D}" type="pres">
      <dgm:prSet presAssocID="{9D954FCF-4F04-4C13-A2F9-04155C9D9FE6}" presName="Name19" presStyleLbl="parChTrans1D3" presStyleIdx="0" presStyleCnt="2"/>
      <dgm:spPr/>
    </dgm:pt>
    <dgm:pt modelId="{59393C4B-DC08-4EBB-AFF1-CA4B3F627AAB}" type="pres">
      <dgm:prSet presAssocID="{60F256CF-3BC2-4BF1-AD90-3D6745705B49}" presName="Name21" presStyleCnt="0"/>
      <dgm:spPr/>
    </dgm:pt>
    <dgm:pt modelId="{D7438E13-4D30-449A-B9D4-A178E63A7624}" type="pres">
      <dgm:prSet presAssocID="{60F256CF-3BC2-4BF1-AD90-3D6745705B49}" presName="level2Shape" presStyleLbl="node3" presStyleIdx="0" presStyleCnt="2" custScaleX="86305" custLinFactNeighborX="-22150"/>
      <dgm:spPr/>
    </dgm:pt>
    <dgm:pt modelId="{E03ACC36-AF7E-4D2F-BD8D-22084070728B}" type="pres">
      <dgm:prSet presAssocID="{60F256CF-3BC2-4BF1-AD90-3D6745705B49}" presName="hierChild3" presStyleCnt="0"/>
      <dgm:spPr/>
    </dgm:pt>
    <dgm:pt modelId="{36F99E8C-CF4D-449C-BCCC-C209DC9E40C5}" type="pres">
      <dgm:prSet presAssocID="{6998E6DB-DE3B-468E-9CE1-E584B7E8C545}" presName="Name19" presStyleLbl="parChTrans1D4" presStyleIdx="0" presStyleCnt="2"/>
      <dgm:spPr/>
    </dgm:pt>
    <dgm:pt modelId="{FCA8A842-371E-448E-BF04-BA4006143E17}" type="pres">
      <dgm:prSet presAssocID="{8E6AE75C-CC6B-49E7-8BFE-BDC177D9ED89}" presName="Name21" presStyleCnt="0"/>
      <dgm:spPr/>
    </dgm:pt>
    <dgm:pt modelId="{A410AF9F-27BF-44B6-93CA-7F87276F6836}" type="pres">
      <dgm:prSet presAssocID="{8E6AE75C-CC6B-49E7-8BFE-BDC177D9ED89}" presName="level2Shape" presStyleLbl="node4" presStyleIdx="0" presStyleCnt="2" custScaleX="168291" custLinFactNeighborX="-22150"/>
      <dgm:spPr/>
    </dgm:pt>
    <dgm:pt modelId="{BFDED4FC-CFAD-4B0E-87C8-63E9796340AF}" type="pres">
      <dgm:prSet presAssocID="{8E6AE75C-CC6B-49E7-8BFE-BDC177D9ED89}" presName="hierChild3" presStyleCnt="0"/>
      <dgm:spPr/>
    </dgm:pt>
    <dgm:pt modelId="{39351926-9273-4D2F-9AD7-EA028D8AEFC2}" type="pres">
      <dgm:prSet presAssocID="{29388279-29AD-4C97-8BD3-4BC02CD27FAD}" presName="Name19" presStyleLbl="parChTrans1D3" presStyleIdx="1" presStyleCnt="2"/>
      <dgm:spPr/>
    </dgm:pt>
    <dgm:pt modelId="{CBCF63FC-BC2D-42A6-8CBF-EAAD544CC653}" type="pres">
      <dgm:prSet presAssocID="{0E8205BE-869E-44F9-B723-AA3609469173}" presName="Name21" presStyleCnt="0"/>
      <dgm:spPr/>
    </dgm:pt>
    <dgm:pt modelId="{2819AA01-933F-4A74-ACEB-813FA2D4EBF7}" type="pres">
      <dgm:prSet presAssocID="{0E8205BE-869E-44F9-B723-AA3609469173}" presName="level2Shape" presStyleLbl="node3" presStyleIdx="1" presStyleCnt="2" custScaleX="210482"/>
      <dgm:spPr/>
    </dgm:pt>
    <dgm:pt modelId="{A5BC6E77-BFC8-4A77-B31F-232AF344CA49}" type="pres">
      <dgm:prSet presAssocID="{0E8205BE-869E-44F9-B723-AA3609469173}" presName="hierChild3" presStyleCnt="0"/>
      <dgm:spPr/>
    </dgm:pt>
    <dgm:pt modelId="{E228A2B1-4393-43EA-B112-B5D77AC06280}" type="pres">
      <dgm:prSet presAssocID="{16B9563A-CF29-49F7-9809-958549964C68}" presName="Name19" presStyleLbl="parChTrans1D4" presStyleIdx="1" presStyleCnt="2"/>
      <dgm:spPr/>
    </dgm:pt>
    <dgm:pt modelId="{F2B8743B-5EE9-4D0B-B894-D283A6D7A493}" type="pres">
      <dgm:prSet presAssocID="{46E1FBB8-8CE2-4042-B199-7AB3756C0AB1}" presName="Name21" presStyleCnt="0"/>
      <dgm:spPr/>
    </dgm:pt>
    <dgm:pt modelId="{E81570C5-1507-4952-8F14-BE4AE8FE8505}" type="pres">
      <dgm:prSet presAssocID="{46E1FBB8-8CE2-4042-B199-7AB3756C0AB1}" presName="level2Shape" presStyleLbl="node4" presStyleIdx="1" presStyleCnt="2" custScaleX="138610"/>
      <dgm:spPr/>
    </dgm:pt>
    <dgm:pt modelId="{A579377B-A9B9-46B8-80CA-1AA606ECAB03}" type="pres">
      <dgm:prSet presAssocID="{46E1FBB8-8CE2-4042-B199-7AB3756C0AB1}" presName="hierChild3" presStyleCnt="0"/>
      <dgm:spPr/>
    </dgm:pt>
    <dgm:pt modelId="{49E84AB8-1F50-4D8B-AEBE-0CF7EAD8EC5D}" type="pres">
      <dgm:prSet presAssocID="{5229D9E2-BD4C-4051-9EA5-CF0C49940E47}" presName="bgShapesFlow" presStyleCnt="0"/>
      <dgm:spPr/>
    </dgm:pt>
  </dgm:ptLst>
  <dgm:cxnLst>
    <dgm:cxn modelId="{E3FE1815-C750-4BA7-BFF8-77BB97B752CB}" type="presOf" srcId="{B1B1A486-9A87-4022-8F42-8CA6D128B0FE}" destId="{2BC031E3-1B8E-4C89-A455-527A677858BD}" srcOrd="0" destOrd="0" presId="urn:microsoft.com/office/officeart/2005/8/layout/hierarchy6"/>
    <dgm:cxn modelId="{B5AF3720-00C9-42C4-ADA6-605132DFC173}" type="presOf" srcId="{6998E6DB-DE3B-468E-9CE1-E584B7E8C545}" destId="{36F99E8C-CF4D-449C-BCCC-C209DC9E40C5}" srcOrd="0" destOrd="0" presId="urn:microsoft.com/office/officeart/2005/8/layout/hierarchy6"/>
    <dgm:cxn modelId="{A3767824-320C-4009-9DAD-E39FC37C1D3C}" type="presOf" srcId="{46E1FBB8-8CE2-4042-B199-7AB3756C0AB1}" destId="{E81570C5-1507-4952-8F14-BE4AE8FE8505}" srcOrd="0" destOrd="0" presId="urn:microsoft.com/office/officeart/2005/8/layout/hierarchy6"/>
    <dgm:cxn modelId="{AF4B5C27-6159-412A-BAFD-1F9DDFE42E6B}" srcId="{DAF68B66-C467-4C2B-9FE7-D764C6C8F1F4}" destId="{0E8205BE-869E-44F9-B723-AA3609469173}" srcOrd="1" destOrd="0" parTransId="{29388279-29AD-4C97-8BD3-4BC02CD27FAD}" sibTransId="{2789184B-8037-4C6B-BF55-E5F40AC5F7B9}"/>
    <dgm:cxn modelId="{ADD1A532-DE39-464C-BB80-D8A96D92881D}" type="presOf" srcId="{60F256CF-3BC2-4BF1-AD90-3D6745705B49}" destId="{D7438E13-4D30-449A-B9D4-A178E63A7624}" srcOrd="0" destOrd="0" presId="urn:microsoft.com/office/officeart/2005/8/layout/hierarchy6"/>
    <dgm:cxn modelId="{7311155B-3C5F-4B93-9D56-0773E0F925C1}" type="presOf" srcId="{29388279-29AD-4C97-8BD3-4BC02CD27FAD}" destId="{39351926-9273-4D2F-9AD7-EA028D8AEFC2}" srcOrd="0" destOrd="0" presId="urn:microsoft.com/office/officeart/2005/8/layout/hierarchy6"/>
    <dgm:cxn modelId="{D0D3FD5D-48A8-4B20-91A6-F95439A7B8CE}" srcId="{0E8205BE-869E-44F9-B723-AA3609469173}" destId="{46E1FBB8-8CE2-4042-B199-7AB3756C0AB1}" srcOrd="0" destOrd="0" parTransId="{16B9563A-CF29-49F7-9809-958549964C68}" sibTransId="{5F16C7ED-1B97-4EAA-A361-08822A603D52}"/>
    <dgm:cxn modelId="{5CDD9260-D2C7-4755-AA34-D68DEA4E46C9}" type="presOf" srcId="{0E8205BE-869E-44F9-B723-AA3609469173}" destId="{2819AA01-933F-4A74-ACEB-813FA2D4EBF7}" srcOrd="0" destOrd="0" presId="urn:microsoft.com/office/officeart/2005/8/layout/hierarchy6"/>
    <dgm:cxn modelId="{9FAD8441-9F06-4DCD-BA12-DD2EC318AE3E}" type="presOf" srcId="{16B9563A-CF29-49F7-9809-958549964C68}" destId="{E228A2B1-4393-43EA-B112-B5D77AC06280}" srcOrd="0" destOrd="0" presId="urn:microsoft.com/office/officeart/2005/8/layout/hierarchy6"/>
    <dgm:cxn modelId="{6FC2CE64-2FAB-4955-8A8E-203C5B43BDB8}" srcId="{DAF68B66-C467-4C2B-9FE7-D764C6C8F1F4}" destId="{60F256CF-3BC2-4BF1-AD90-3D6745705B49}" srcOrd="0" destOrd="0" parTransId="{9D954FCF-4F04-4C13-A2F9-04155C9D9FE6}" sibTransId="{1CC21B15-4C99-4564-8FB5-BC31668C2291}"/>
    <dgm:cxn modelId="{F159576A-19C2-42CE-B303-8122FEC1D0A6}" type="presOf" srcId="{AFE804A8-2C32-4772-AF94-14A6E02CE9D5}" destId="{5774B336-696D-4374-885B-56733F065464}" srcOrd="0" destOrd="0" presId="urn:microsoft.com/office/officeart/2005/8/layout/hierarchy6"/>
    <dgm:cxn modelId="{8ABA9A6B-317D-41CD-902D-2CB056C1B93E}" type="presOf" srcId="{9D954FCF-4F04-4C13-A2F9-04155C9D9FE6}" destId="{625BA0E2-B0ED-41D9-AAFD-80B9AF0B251D}" srcOrd="0" destOrd="0" presId="urn:microsoft.com/office/officeart/2005/8/layout/hierarchy6"/>
    <dgm:cxn modelId="{76C26A6E-287A-41C7-B6CC-122F95A3161E}" type="presOf" srcId="{5229D9E2-BD4C-4051-9EA5-CF0C49940E47}" destId="{DCD7CA91-F130-4611-A8F3-F9F7DC231BB9}" srcOrd="0" destOrd="0" presId="urn:microsoft.com/office/officeart/2005/8/layout/hierarchy6"/>
    <dgm:cxn modelId="{FB8B047F-FF7B-407B-A6DB-D84D9656B765}" type="presOf" srcId="{8E6AE75C-CC6B-49E7-8BFE-BDC177D9ED89}" destId="{A410AF9F-27BF-44B6-93CA-7F87276F6836}" srcOrd="0" destOrd="0" presId="urn:microsoft.com/office/officeart/2005/8/layout/hierarchy6"/>
    <dgm:cxn modelId="{3C2E33A1-CB7B-47FE-ACF7-411A20CCDB6F}" srcId="{5229D9E2-BD4C-4051-9EA5-CF0C49940E47}" destId="{B1B1A486-9A87-4022-8F42-8CA6D128B0FE}" srcOrd="0" destOrd="0" parTransId="{A1ADAE0F-0FC8-4541-9699-7A7611B3B541}" sibTransId="{CDE17021-6AF8-4DC1-B37B-D9CA52D484A5}"/>
    <dgm:cxn modelId="{9583ADD2-E07C-475A-BEBA-10E72F128508}" srcId="{B1B1A486-9A87-4022-8F42-8CA6D128B0FE}" destId="{DAF68B66-C467-4C2B-9FE7-D764C6C8F1F4}" srcOrd="0" destOrd="0" parTransId="{AFE804A8-2C32-4772-AF94-14A6E02CE9D5}" sibTransId="{1B5BD982-7AA4-42D2-B904-46B5A44F975D}"/>
    <dgm:cxn modelId="{64FF54DA-B904-4EED-94DD-DC7D27B76DF0}" srcId="{60F256CF-3BC2-4BF1-AD90-3D6745705B49}" destId="{8E6AE75C-CC6B-49E7-8BFE-BDC177D9ED89}" srcOrd="0" destOrd="0" parTransId="{6998E6DB-DE3B-468E-9CE1-E584B7E8C545}" sibTransId="{3E911596-53C3-4B32-9C79-733B0851EAAB}"/>
    <dgm:cxn modelId="{F1E179FF-7F2B-4996-832E-3E6055A9A825}" type="presOf" srcId="{DAF68B66-C467-4C2B-9FE7-D764C6C8F1F4}" destId="{75032A9E-422A-48A1-8D44-91B73FF5C06B}" srcOrd="0" destOrd="0" presId="urn:microsoft.com/office/officeart/2005/8/layout/hierarchy6"/>
    <dgm:cxn modelId="{BCF62B3D-273C-4163-984B-FB0D12290E60}" type="presParOf" srcId="{DCD7CA91-F130-4611-A8F3-F9F7DC231BB9}" destId="{2FBB7FAE-CDBB-4D8C-BE6F-5C281896A42C}" srcOrd="0" destOrd="0" presId="urn:microsoft.com/office/officeart/2005/8/layout/hierarchy6"/>
    <dgm:cxn modelId="{2D8F3AFA-A74A-4319-BDFE-5C38A7329888}" type="presParOf" srcId="{2FBB7FAE-CDBB-4D8C-BE6F-5C281896A42C}" destId="{4C8FEBF0-E635-4800-B75B-856DB6CDD55A}" srcOrd="0" destOrd="0" presId="urn:microsoft.com/office/officeart/2005/8/layout/hierarchy6"/>
    <dgm:cxn modelId="{2F6D3924-02F7-4142-889C-7ABD67872315}" type="presParOf" srcId="{4C8FEBF0-E635-4800-B75B-856DB6CDD55A}" destId="{9BDFDA76-2241-4ACF-9A50-F11C9C755602}" srcOrd="0" destOrd="0" presId="urn:microsoft.com/office/officeart/2005/8/layout/hierarchy6"/>
    <dgm:cxn modelId="{6485B65E-3825-4A70-BE38-DFCB71A03C43}" type="presParOf" srcId="{9BDFDA76-2241-4ACF-9A50-F11C9C755602}" destId="{2BC031E3-1B8E-4C89-A455-527A677858BD}" srcOrd="0" destOrd="0" presId="urn:microsoft.com/office/officeart/2005/8/layout/hierarchy6"/>
    <dgm:cxn modelId="{F3A92436-8FD3-499A-A7C2-01B40575EC07}" type="presParOf" srcId="{9BDFDA76-2241-4ACF-9A50-F11C9C755602}" destId="{6996160C-D36A-4023-987E-E55534C0AC62}" srcOrd="1" destOrd="0" presId="urn:microsoft.com/office/officeart/2005/8/layout/hierarchy6"/>
    <dgm:cxn modelId="{9B4C2B92-B654-41DF-93FD-20F364FD66E7}" type="presParOf" srcId="{6996160C-D36A-4023-987E-E55534C0AC62}" destId="{5774B336-696D-4374-885B-56733F065464}" srcOrd="0" destOrd="0" presId="urn:microsoft.com/office/officeart/2005/8/layout/hierarchy6"/>
    <dgm:cxn modelId="{0BF39078-9986-4F89-A45E-A819ABBBFF7B}" type="presParOf" srcId="{6996160C-D36A-4023-987E-E55534C0AC62}" destId="{918F4ADE-FDD3-4E98-BEDB-E01DD2A072CB}" srcOrd="1" destOrd="0" presId="urn:microsoft.com/office/officeart/2005/8/layout/hierarchy6"/>
    <dgm:cxn modelId="{F7A53C24-030D-4A01-ACEB-62761FA95A6C}" type="presParOf" srcId="{918F4ADE-FDD3-4E98-BEDB-E01DD2A072CB}" destId="{75032A9E-422A-48A1-8D44-91B73FF5C06B}" srcOrd="0" destOrd="0" presId="urn:microsoft.com/office/officeart/2005/8/layout/hierarchy6"/>
    <dgm:cxn modelId="{B6B33296-3B21-4F8F-AB93-6328D70514BA}" type="presParOf" srcId="{918F4ADE-FDD3-4E98-BEDB-E01DD2A072CB}" destId="{7F7ED8EC-55C8-4924-81DC-D8EDB4F1409B}" srcOrd="1" destOrd="0" presId="urn:microsoft.com/office/officeart/2005/8/layout/hierarchy6"/>
    <dgm:cxn modelId="{68D5881E-C562-4890-85B2-E73CF24DD0DE}" type="presParOf" srcId="{7F7ED8EC-55C8-4924-81DC-D8EDB4F1409B}" destId="{625BA0E2-B0ED-41D9-AAFD-80B9AF0B251D}" srcOrd="0" destOrd="0" presId="urn:microsoft.com/office/officeart/2005/8/layout/hierarchy6"/>
    <dgm:cxn modelId="{0F1334AF-8E1E-4DC7-8975-A7A6914E10DC}" type="presParOf" srcId="{7F7ED8EC-55C8-4924-81DC-D8EDB4F1409B}" destId="{59393C4B-DC08-4EBB-AFF1-CA4B3F627AAB}" srcOrd="1" destOrd="0" presId="urn:microsoft.com/office/officeart/2005/8/layout/hierarchy6"/>
    <dgm:cxn modelId="{6F134A64-4CA5-4AE1-9E1E-7C53B95C8249}" type="presParOf" srcId="{59393C4B-DC08-4EBB-AFF1-CA4B3F627AAB}" destId="{D7438E13-4D30-449A-B9D4-A178E63A7624}" srcOrd="0" destOrd="0" presId="urn:microsoft.com/office/officeart/2005/8/layout/hierarchy6"/>
    <dgm:cxn modelId="{48723286-1447-46F7-8085-5720BDC9FE22}" type="presParOf" srcId="{59393C4B-DC08-4EBB-AFF1-CA4B3F627AAB}" destId="{E03ACC36-AF7E-4D2F-BD8D-22084070728B}" srcOrd="1" destOrd="0" presId="urn:microsoft.com/office/officeart/2005/8/layout/hierarchy6"/>
    <dgm:cxn modelId="{953309EF-7F24-454B-871B-8B6290B8FD05}" type="presParOf" srcId="{E03ACC36-AF7E-4D2F-BD8D-22084070728B}" destId="{36F99E8C-CF4D-449C-BCCC-C209DC9E40C5}" srcOrd="0" destOrd="0" presId="urn:microsoft.com/office/officeart/2005/8/layout/hierarchy6"/>
    <dgm:cxn modelId="{98DA77C2-6BCC-46DA-9145-2CD44F54BEE0}" type="presParOf" srcId="{E03ACC36-AF7E-4D2F-BD8D-22084070728B}" destId="{FCA8A842-371E-448E-BF04-BA4006143E17}" srcOrd="1" destOrd="0" presId="urn:microsoft.com/office/officeart/2005/8/layout/hierarchy6"/>
    <dgm:cxn modelId="{D068F915-6CB4-475E-9889-D8043F080C0A}" type="presParOf" srcId="{FCA8A842-371E-448E-BF04-BA4006143E17}" destId="{A410AF9F-27BF-44B6-93CA-7F87276F6836}" srcOrd="0" destOrd="0" presId="urn:microsoft.com/office/officeart/2005/8/layout/hierarchy6"/>
    <dgm:cxn modelId="{E3C5A5ED-4927-4EB0-9AF6-8FE9E9BDA887}" type="presParOf" srcId="{FCA8A842-371E-448E-BF04-BA4006143E17}" destId="{BFDED4FC-CFAD-4B0E-87C8-63E9796340AF}" srcOrd="1" destOrd="0" presId="urn:microsoft.com/office/officeart/2005/8/layout/hierarchy6"/>
    <dgm:cxn modelId="{331AFA18-4878-49D4-A717-1137C3A6E350}" type="presParOf" srcId="{7F7ED8EC-55C8-4924-81DC-D8EDB4F1409B}" destId="{39351926-9273-4D2F-9AD7-EA028D8AEFC2}" srcOrd="2" destOrd="0" presId="urn:microsoft.com/office/officeart/2005/8/layout/hierarchy6"/>
    <dgm:cxn modelId="{EB30177E-1864-45DF-B138-6A00D918D57F}" type="presParOf" srcId="{7F7ED8EC-55C8-4924-81DC-D8EDB4F1409B}" destId="{CBCF63FC-BC2D-42A6-8CBF-EAAD544CC653}" srcOrd="3" destOrd="0" presId="urn:microsoft.com/office/officeart/2005/8/layout/hierarchy6"/>
    <dgm:cxn modelId="{92C96A07-8F8E-4B81-AE83-932E1EC18F7C}" type="presParOf" srcId="{CBCF63FC-BC2D-42A6-8CBF-EAAD544CC653}" destId="{2819AA01-933F-4A74-ACEB-813FA2D4EBF7}" srcOrd="0" destOrd="0" presId="urn:microsoft.com/office/officeart/2005/8/layout/hierarchy6"/>
    <dgm:cxn modelId="{B9B2A93F-48F1-447F-8B39-7BFBEC5C7228}" type="presParOf" srcId="{CBCF63FC-BC2D-42A6-8CBF-EAAD544CC653}" destId="{A5BC6E77-BFC8-4A77-B31F-232AF344CA49}" srcOrd="1" destOrd="0" presId="urn:microsoft.com/office/officeart/2005/8/layout/hierarchy6"/>
    <dgm:cxn modelId="{04D77BDF-26AF-407B-B9B5-76B12D77FAF1}" type="presParOf" srcId="{A5BC6E77-BFC8-4A77-B31F-232AF344CA49}" destId="{E228A2B1-4393-43EA-B112-B5D77AC06280}" srcOrd="0" destOrd="0" presId="urn:microsoft.com/office/officeart/2005/8/layout/hierarchy6"/>
    <dgm:cxn modelId="{0B2A775D-0B7B-4A40-8464-45D88EC5A5AC}" type="presParOf" srcId="{A5BC6E77-BFC8-4A77-B31F-232AF344CA49}" destId="{F2B8743B-5EE9-4D0B-B894-D283A6D7A493}" srcOrd="1" destOrd="0" presId="urn:microsoft.com/office/officeart/2005/8/layout/hierarchy6"/>
    <dgm:cxn modelId="{73E06D4F-7E35-4A12-9CC6-DFD8A1DBB41E}" type="presParOf" srcId="{F2B8743B-5EE9-4D0B-B894-D283A6D7A493}" destId="{E81570C5-1507-4952-8F14-BE4AE8FE8505}" srcOrd="0" destOrd="0" presId="urn:microsoft.com/office/officeart/2005/8/layout/hierarchy6"/>
    <dgm:cxn modelId="{DE1A9978-4E89-4FD1-BAFD-3DB587FA4D76}" type="presParOf" srcId="{F2B8743B-5EE9-4D0B-B894-D283A6D7A493}" destId="{A579377B-A9B9-46B8-80CA-1AA606ECAB03}" srcOrd="1" destOrd="0" presId="urn:microsoft.com/office/officeart/2005/8/layout/hierarchy6"/>
    <dgm:cxn modelId="{5731F4F1-E9F5-48C6-87D6-FF71163F8E53}" type="presParOf" srcId="{DCD7CA91-F130-4611-A8F3-F9F7DC231BB9}" destId="{49E84AB8-1F50-4D8B-AEBE-0CF7EAD8EC5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031E3-1B8E-4C89-A455-527A677858BD}">
      <dsp:nvSpPr>
        <dsp:cNvPr id="0" name=""/>
        <dsp:cNvSpPr/>
      </dsp:nvSpPr>
      <dsp:spPr>
        <a:xfrm>
          <a:off x="1205229" y="1865"/>
          <a:ext cx="6024665" cy="1058711"/>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Comprehensive Aviation Hull and Liability Policy</a:t>
          </a:r>
        </a:p>
      </dsp:txBody>
      <dsp:txXfrm>
        <a:off x="1236238" y="32874"/>
        <a:ext cx="5962647" cy="996693"/>
      </dsp:txXfrm>
    </dsp:sp>
    <dsp:sp modelId="{5774B336-696D-4374-885B-56733F065464}">
      <dsp:nvSpPr>
        <dsp:cNvPr id="0" name=""/>
        <dsp:cNvSpPr/>
      </dsp:nvSpPr>
      <dsp:spPr>
        <a:xfrm>
          <a:off x="4171841" y="1060577"/>
          <a:ext cx="91440" cy="423484"/>
        </a:xfrm>
        <a:custGeom>
          <a:avLst/>
          <a:gdLst/>
          <a:ahLst/>
          <a:cxnLst/>
          <a:rect l="0" t="0" r="0" b="0"/>
          <a:pathLst>
            <a:path>
              <a:moveTo>
                <a:pt x="45720" y="0"/>
              </a:moveTo>
              <a:lnTo>
                <a:pt x="45720" y="423484"/>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32A9E-422A-48A1-8D44-91B73FF5C06B}">
      <dsp:nvSpPr>
        <dsp:cNvPr id="0" name=""/>
        <dsp:cNvSpPr/>
      </dsp:nvSpPr>
      <dsp:spPr>
        <a:xfrm>
          <a:off x="2002899" y="1484061"/>
          <a:ext cx="4429324" cy="1058711"/>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WAR, Hijacking and Other Perils Exclusion Clause excludes all listed perils from covered for both Hull and Liability</a:t>
          </a:r>
        </a:p>
      </dsp:txBody>
      <dsp:txXfrm>
        <a:off x="2033908" y="1515070"/>
        <a:ext cx="4367306" cy="996693"/>
      </dsp:txXfrm>
    </dsp:sp>
    <dsp:sp modelId="{625BA0E2-B0ED-41D9-AAFD-80B9AF0B251D}">
      <dsp:nvSpPr>
        <dsp:cNvPr id="0" name=""/>
        <dsp:cNvSpPr/>
      </dsp:nvSpPr>
      <dsp:spPr>
        <a:xfrm>
          <a:off x="2028705" y="2542772"/>
          <a:ext cx="2188856" cy="423484"/>
        </a:xfrm>
        <a:custGeom>
          <a:avLst/>
          <a:gdLst/>
          <a:ahLst/>
          <a:cxnLst/>
          <a:rect l="0" t="0" r="0" b="0"/>
          <a:pathLst>
            <a:path>
              <a:moveTo>
                <a:pt x="2188856" y="0"/>
              </a:moveTo>
              <a:lnTo>
                <a:pt x="2188856" y="211742"/>
              </a:lnTo>
              <a:lnTo>
                <a:pt x="0" y="211742"/>
              </a:lnTo>
              <a:lnTo>
                <a:pt x="0" y="423484"/>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438E13-4D30-449A-B9D4-A178E63A7624}">
      <dsp:nvSpPr>
        <dsp:cNvPr id="0" name=""/>
        <dsp:cNvSpPr/>
      </dsp:nvSpPr>
      <dsp:spPr>
        <a:xfrm>
          <a:off x="1343415" y="2966257"/>
          <a:ext cx="1370581" cy="1058711"/>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Hull WAR Risk Policy stand alone policy</a:t>
          </a:r>
        </a:p>
      </dsp:txBody>
      <dsp:txXfrm>
        <a:off x="1374424" y="2997266"/>
        <a:ext cx="1308563" cy="996693"/>
      </dsp:txXfrm>
    </dsp:sp>
    <dsp:sp modelId="{36F99E8C-CF4D-449C-BCCC-C209DC9E40C5}">
      <dsp:nvSpPr>
        <dsp:cNvPr id="0" name=""/>
        <dsp:cNvSpPr/>
      </dsp:nvSpPr>
      <dsp:spPr>
        <a:xfrm>
          <a:off x="1982985" y="4024968"/>
          <a:ext cx="91440" cy="397207"/>
        </a:xfrm>
        <a:custGeom>
          <a:avLst/>
          <a:gdLst/>
          <a:ahLst/>
          <a:cxnLst/>
          <a:rect l="0" t="0" r="0" b="0"/>
          <a:pathLst>
            <a:path>
              <a:moveTo>
                <a:pt x="45720" y="0"/>
              </a:moveTo>
              <a:lnTo>
                <a:pt x="45720" y="397207"/>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0AF9F-27BF-44B6-93CA-7F87276F6836}">
      <dsp:nvSpPr>
        <dsp:cNvPr id="0" name=""/>
        <dsp:cNvSpPr/>
      </dsp:nvSpPr>
      <dsp:spPr>
        <a:xfrm>
          <a:off x="692418" y="4422175"/>
          <a:ext cx="2672573" cy="1058711"/>
        </a:xfrm>
        <a:prstGeom prst="roundRect">
          <a:avLst>
            <a:gd name="adj" fmla="val 10000"/>
          </a:avLst>
        </a:prstGeom>
        <a:solidFill>
          <a:schemeClr val="accent3">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Exclusions and cancellation policies, other terms and conditions</a:t>
          </a:r>
        </a:p>
      </dsp:txBody>
      <dsp:txXfrm>
        <a:off x="723427" y="4453184"/>
        <a:ext cx="2610555" cy="996693"/>
      </dsp:txXfrm>
    </dsp:sp>
    <dsp:sp modelId="{39351926-9273-4D2F-9AD7-EA028D8AEFC2}">
      <dsp:nvSpPr>
        <dsp:cNvPr id="0" name=""/>
        <dsp:cNvSpPr/>
      </dsp:nvSpPr>
      <dsp:spPr>
        <a:xfrm>
          <a:off x="4217561" y="2542772"/>
          <a:ext cx="963654" cy="423484"/>
        </a:xfrm>
        <a:custGeom>
          <a:avLst/>
          <a:gdLst/>
          <a:ahLst/>
          <a:cxnLst/>
          <a:rect l="0" t="0" r="0" b="0"/>
          <a:pathLst>
            <a:path>
              <a:moveTo>
                <a:pt x="0" y="0"/>
              </a:moveTo>
              <a:lnTo>
                <a:pt x="0" y="211742"/>
              </a:lnTo>
              <a:lnTo>
                <a:pt x="963654" y="211742"/>
              </a:lnTo>
              <a:lnTo>
                <a:pt x="963654" y="423484"/>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19AA01-933F-4A74-ACEB-813FA2D4EBF7}">
      <dsp:nvSpPr>
        <dsp:cNvPr id="0" name=""/>
        <dsp:cNvSpPr/>
      </dsp:nvSpPr>
      <dsp:spPr>
        <a:xfrm>
          <a:off x="3509919" y="2966257"/>
          <a:ext cx="3342594" cy="1058711"/>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Write Back Endorsement for certain WAR Risk Liability Risk, no write back for Hull</a:t>
          </a:r>
        </a:p>
      </dsp:txBody>
      <dsp:txXfrm>
        <a:off x="3540928" y="2997266"/>
        <a:ext cx="3280576" cy="996693"/>
      </dsp:txXfrm>
    </dsp:sp>
    <dsp:sp modelId="{E228A2B1-4393-43EA-B112-B5D77AC06280}">
      <dsp:nvSpPr>
        <dsp:cNvPr id="0" name=""/>
        <dsp:cNvSpPr/>
      </dsp:nvSpPr>
      <dsp:spPr>
        <a:xfrm>
          <a:off x="5135496" y="4024968"/>
          <a:ext cx="91440" cy="423484"/>
        </a:xfrm>
        <a:custGeom>
          <a:avLst/>
          <a:gdLst/>
          <a:ahLst/>
          <a:cxnLst/>
          <a:rect l="0" t="0" r="0" b="0"/>
          <a:pathLst>
            <a:path>
              <a:moveTo>
                <a:pt x="45720" y="0"/>
              </a:moveTo>
              <a:lnTo>
                <a:pt x="45720" y="423484"/>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570C5-1507-4952-8F14-BE4AE8FE8505}">
      <dsp:nvSpPr>
        <dsp:cNvPr id="0" name=""/>
        <dsp:cNvSpPr/>
      </dsp:nvSpPr>
      <dsp:spPr>
        <a:xfrm>
          <a:off x="4080607" y="4448452"/>
          <a:ext cx="2201219" cy="1058711"/>
        </a:xfrm>
        <a:prstGeom prst="roundRect">
          <a:avLst>
            <a:gd name="adj" fmla="val 10000"/>
          </a:avLst>
        </a:prstGeom>
        <a:solidFill>
          <a:schemeClr val="accent3">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Additional terms and exclusions and cancellation provisions</a:t>
          </a:r>
        </a:p>
      </dsp:txBody>
      <dsp:txXfrm>
        <a:off x="4111616" y="4479461"/>
        <a:ext cx="2139201" cy="996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031E3-1B8E-4C89-A455-527A677858BD}">
      <dsp:nvSpPr>
        <dsp:cNvPr id="0" name=""/>
        <dsp:cNvSpPr/>
      </dsp:nvSpPr>
      <dsp:spPr>
        <a:xfrm>
          <a:off x="825856" y="1865"/>
          <a:ext cx="6530496" cy="1058711"/>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Comprehensive Aviation Hull and Liability Policy</a:t>
          </a:r>
        </a:p>
      </dsp:txBody>
      <dsp:txXfrm>
        <a:off x="856865" y="32874"/>
        <a:ext cx="6468478" cy="996693"/>
      </dsp:txXfrm>
    </dsp:sp>
    <dsp:sp modelId="{5774B336-696D-4374-885B-56733F065464}">
      <dsp:nvSpPr>
        <dsp:cNvPr id="0" name=""/>
        <dsp:cNvSpPr/>
      </dsp:nvSpPr>
      <dsp:spPr>
        <a:xfrm>
          <a:off x="4045384" y="1060577"/>
          <a:ext cx="91440" cy="423484"/>
        </a:xfrm>
        <a:custGeom>
          <a:avLst/>
          <a:gdLst/>
          <a:ahLst/>
          <a:cxnLst/>
          <a:rect l="0" t="0" r="0" b="0"/>
          <a:pathLst>
            <a:path>
              <a:moveTo>
                <a:pt x="45720" y="0"/>
              </a:moveTo>
              <a:lnTo>
                <a:pt x="45720" y="423484"/>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32A9E-422A-48A1-8D44-91B73FF5C06B}">
      <dsp:nvSpPr>
        <dsp:cNvPr id="0" name=""/>
        <dsp:cNvSpPr/>
      </dsp:nvSpPr>
      <dsp:spPr>
        <a:xfrm>
          <a:off x="1876441" y="1484061"/>
          <a:ext cx="4429324" cy="1058711"/>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WAR, Hijacking and Other Perils Exclusion Clause excludes all listed perils from covered for both Hull and Liability</a:t>
          </a:r>
        </a:p>
      </dsp:txBody>
      <dsp:txXfrm>
        <a:off x="1907450" y="1515070"/>
        <a:ext cx="4367306" cy="996693"/>
      </dsp:txXfrm>
    </dsp:sp>
    <dsp:sp modelId="{625BA0E2-B0ED-41D9-AAFD-80B9AF0B251D}">
      <dsp:nvSpPr>
        <dsp:cNvPr id="0" name=""/>
        <dsp:cNvSpPr/>
      </dsp:nvSpPr>
      <dsp:spPr>
        <a:xfrm>
          <a:off x="1789685" y="2542772"/>
          <a:ext cx="2301418" cy="423484"/>
        </a:xfrm>
        <a:custGeom>
          <a:avLst/>
          <a:gdLst/>
          <a:ahLst/>
          <a:cxnLst/>
          <a:rect l="0" t="0" r="0" b="0"/>
          <a:pathLst>
            <a:path>
              <a:moveTo>
                <a:pt x="2301418" y="0"/>
              </a:moveTo>
              <a:lnTo>
                <a:pt x="2301418" y="211742"/>
              </a:lnTo>
              <a:lnTo>
                <a:pt x="0" y="211742"/>
              </a:lnTo>
              <a:lnTo>
                <a:pt x="0" y="423484"/>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438E13-4D30-449A-B9D4-A178E63A7624}">
      <dsp:nvSpPr>
        <dsp:cNvPr id="0" name=""/>
        <dsp:cNvSpPr/>
      </dsp:nvSpPr>
      <dsp:spPr>
        <a:xfrm>
          <a:off x="1104395" y="2966257"/>
          <a:ext cx="1370581" cy="1058711"/>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Hull WAR Risk Policy stand alone policy</a:t>
          </a:r>
        </a:p>
      </dsp:txBody>
      <dsp:txXfrm>
        <a:off x="1135404" y="2997266"/>
        <a:ext cx="1308563" cy="996693"/>
      </dsp:txXfrm>
    </dsp:sp>
    <dsp:sp modelId="{36F99E8C-CF4D-449C-BCCC-C209DC9E40C5}">
      <dsp:nvSpPr>
        <dsp:cNvPr id="0" name=""/>
        <dsp:cNvSpPr/>
      </dsp:nvSpPr>
      <dsp:spPr>
        <a:xfrm>
          <a:off x="1743965" y="4024968"/>
          <a:ext cx="91440" cy="423484"/>
        </a:xfrm>
        <a:custGeom>
          <a:avLst/>
          <a:gdLst/>
          <a:ahLst/>
          <a:cxnLst/>
          <a:rect l="0" t="0" r="0" b="0"/>
          <a:pathLst>
            <a:path>
              <a:moveTo>
                <a:pt x="45720" y="0"/>
              </a:moveTo>
              <a:lnTo>
                <a:pt x="45720" y="423484"/>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0AF9F-27BF-44B6-93CA-7F87276F6836}">
      <dsp:nvSpPr>
        <dsp:cNvPr id="0" name=""/>
        <dsp:cNvSpPr/>
      </dsp:nvSpPr>
      <dsp:spPr>
        <a:xfrm>
          <a:off x="453398" y="4448452"/>
          <a:ext cx="2672573" cy="1058711"/>
        </a:xfrm>
        <a:prstGeom prst="roundRect">
          <a:avLst>
            <a:gd name="adj" fmla="val 10000"/>
          </a:avLst>
        </a:prstGeom>
        <a:solidFill>
          <a:schemeClr val="accent3">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Exclusions and cancellation policies, other terms and conditions</a:t>
          </a:r>
        </a:p>
      </dsp:txBody>
      <dsp:txXfrm>
        <a:off x="484407" y="4479461"/>
        <a:ext cx="2610555" cy="996693"/>
      </dsp:txXfrm>
    </dsp:sp>
    <dsp:sp modelId="{39351926-9273-4D2F-9AD7-EA028D8AEFC2}">
      <dsp:nvSpPr>
        <dsp:cNvPr id="0" name=""/>
        <dsp:cNvSpPr/>
      </dsp:nvSpPr>
      <dsp:spPr>
        <a:xfrm>
          <a:off x="4091104" y="2542772"/>
          <a:ext cx="963654" cy="423484"/>
        </a:xfrm>
        <a:custGeom>
          <a:avLst/>
          <a:gdLst/>
          <a:ahLst/>
          <a:cxnLst/>
          <a:rect l="0" t="0" r="0" b="0"/>
          <a:pathLst>
            <a:path>
              <a:moveTo>
                <a:pt x="0" y="0"/>
              </a:moveTo>
              <a:lnTo>
                <a:pt x="0" y="211742"/>
              </a:lnTo>
              <a:lnTo>
                <a:pt x="963654" y="211742"/>
              </a:lnTo>
              <a:lnTo>
                <a:pt x="963654" y="423484"/>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19AA01-933F-4A74-ACEB-813FA2D4EBF7}">
      <dsp:nvSpPr>
        <dsp:cNvPr id="0" name=""/>
        <dsp:cNvSpPr/>
      </dsp:nvSpPr>
      <dsp:spPr>
        <a:xfrm>
          <a:off x="3383461" y="2966257"/>
          <a:ext cx="3342594" cy="1058711"/>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Write Back Endorsement for certain WAR Risk Liability Risk, no write back for Hull</a:t>
          </a:r>
        </a:p>
      </dsp:txBody>
      <dsp:txXfrm>
        <a:off x="3414470" y="2997266"/>
        <a:ext cx="3280576" cy="996693"/>
      </dsp:txXfrm>
    </dsp:sp>
    <dsp:sp modelId="{E228A2B1-4393-43EA-B112-B5D77AC06280}">
      <dsp:nvSpPr>
        <dsp:cNvPr id="0" name=""/>
        <dsp:cNvSpPr/>
      </dsp:nvSpPr>
      <dsp:spPr>
        <a:xfrm>
          <a:off x="5009039" y="4024968"/>
          <a:ext cx="91440" cy="423484"/>
        </a:xfrm>
        <a:custGeom>
          <a:avLst/>
          <a:gdLst/>
          <a:ahLst/>
          <a:cxnLst/>
          <a:rect l="0" t="0" r="0" b="0"/>
          <a:pathLst>
            <a:path>
              <a:moveTo>
                <a:pt x="45720" y="0"/>
              </a:moveTo>
              <a:lnTo>
                <a:pt x="45720" y="423484"/>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570C5-1507-4952-8F14-BE4AE8FE8505}">
      <dsp:nvSpPr>
        <dsp:cNvPr id="0" name=""/>
        <dsp:cNvSpPr/>
      </dsp:nvSpPr>
      <dsp:spPr>
        <a:xfrm>
          <a:off x="3954149" y="4448452"/>
          <a:ext cx="2201219" cy="1058711"/>
        </a:xfrm>
        <a:prstGeom prst="roundRect">
          <a:avLst>
            <a:gd name="adj" fmla="val 10000"/>
          </a:avLst>
        </a:prstGeom>
        <a:solidFill>
          <a:schemeClr val="accent3">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Additional terms and exclusions and cancellation provisions</a:t>
          </a:r>
        </a:p>
      </dsp:txBody>
      <dsp:txXfrm>
        <a:off x="3985158" y="4479461"/>
        <a:ext cx="2139201" cy="9966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2DC9E6-32A9-4843-B44D-A30A540B7770}" type="datetimeFigureOut">
              <a:rPr lang="en-US" smtClean="0"/>
              <a:t>10/25/2023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DDE21A-5CEC-415F-ADA0-AEC082BA671E}" type="slidenum">
              <a:rPr lang="en-US" smtClean="0"/>
              <a:t>‹#›</a:t>
            </a:fld>
            <a:endParaRPr lang="en-US" dirty="0"/>
          </a:p>
        </p:txBody>
      </p:sp>
    </p:spTree>
    <p:extLst>
      <p:ext uri="{BB962C8B-B14F-4D97-AF65-F5344CB8AC3E}">
        <p14:creationId xmlns:p14="http://schemas.microsoft.com/office/powerpoint/2010/main" val="583837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E64C3-5C84-4C7B-B8F8-D0976064EC16}" type="datetimeFigureOut">
              <a:rPr lang="en-US" smtClean="0"/>
              <a:t>10/25/2023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AE6AC-50A5-4698-BF66-04166D3EB940}" type="slidenum">
              <a:rPr lang="en-US" smtClean="0"/>
              <a:t>‹#›</a:t>
            </a:fld>
            <a:endParaRPr lang="en-US" dirty="0"/>
          </a:p>
        </p:txBody>
      </p:sp>
    </p:spTree>
    <p:extLst>
      <p:ext uri="{BB962C8B-B14F-4D97-AF65-F5344CB8AC3E}">
        <p14:creationId xmlns:p14="http://schemas.microsoft.com/office/powerpoint/2010/main" val="214322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twitter.com/MittRomney" TargetMode="External"/><Relationship Id="rId3" Type="http://schemas.openxmlformats.org/officeDocument/2006/relationships/hyperlink" Target="https://www.newsweek.com/russia-ambassador-us-says-nato-not-taking-nuclear-war-threat-seriously-1703968" TargetMode="External"/><Relationship Id="rId7" Type="http://schemas.openxmlformats.org/officeDocument/2006/relationships/hyperlink" Target="https://www.thestreet.com/latest-news/kissinger-warns-world-unprepared-if-putin-uses-nuk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axios.com/2022/04/15/cia-director-russia-nuclear-weapons-ukraine" TargetMode="External"/><Relationship Id="rId5" Type="http://schemas.openxmlformats.org/officeDocument/2006/relationships/hyperlink" Target="https://www.bloomberg.com/news/articles/2022-04-26/russia-warns-of-real-nuclear-war-risk-as-ukraine-talks-go-on?sref=B3uFyqJT" TargetMode="External"/><Relationship Id="rId4" Type="http://schemas.openxmlformats.org/officeDocument/2006/relationships/hyperlink" Target="https://www.reuters.com/world/russia-says-western-weapons-ukraine-legitimate-targets-russian-military-2022-04-25/" TargetMode="Externa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29AE6AC-50A5-4698-BF66-04166D3EB940}" type="slidenum">
              <a:rPr lang="en-US" smtClean="0"/>
              <a:t>11</a:t>
            </a:fld>
            <a:endParaRPr lang="en-US" dirty="0"/>
          </a:p>
        </p:txBody>
      </p:sp>
    </p:spTree>
    <p:extLst>
      <p:ext uri="{BB962C8B-B14F-4D97-AF65-F5344CB8AC3E}">
        <p14:creationId xmlns:p14="http://schemas.microsoft.com/office/powerpoint/2010/main" val="94028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4356"/>
            <a:ext cx="9144000" cy="2387600"/>
          </a:xfrm>
        </p:spPr>
        <p:txBody>
          <a:bodyPr anchor="ctr">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881956"/>
            <a:ext cx="9144000" cy="1655762"/>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Esq.</a:t>
            </a:r>
          </a:p>
        </p:txBody>
      </p:sp>
      <p:sp>
        <p:nvSpPr>
          <p:cNvPr id="4" name="Date Placeholder 3"/>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
        <p:nvSpPr>
          <p:cNvPr id="7" name="Text Box 9"/>
          <p:cNvSpPr txBox="1">
            <a:spLocks noChangeArrowheads="1"/>
          </p:cNvSpPr>
          <p:nvPr userDrawn="1"/>
        </p:nvSpPr>
        <p:spPr bwMode="auto">
          <a:xfrm>
            <a:off x="7923213" y="6386041"/>
            <a:ext cx="2744787" cy="277812"/>
          </a:xfrm>
          <a:prstGeom prst="rect">
            <a:avLst/>
          </a:prstGeom>
          <a:noFill/>
          <a:ln>
            <a:noFill/>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pPr>
            <a:r>
              <a:rPr lang="en-US" sz="1200" dirty="0">
                <a:solidFill>
                  <a:schemeClr val="bg1"/>
                </a:solidFill>
                <a:latin typeface="Calibri" charset="0"/>
                <a:cs typeface="Arial" charset="0"/>
              </a:rPr>
              <a:t>© 2022  Fox Rothschild</a:t>
            </a:r>
          </a:p>
        </p:txBody>
      </p:sp>
    </p:spTree>
    <p:extLst>
      <p:ext uri="{BB962C8B-B14F-4D97-AF65-F5344CB8AC3E}">
        <p14:creationId xmlns:p14="http://schemas.microsoft.com/office/powerpoint/2010/main" val="224494024"/>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04921"/>
          </a:xfrm>
        </p:spPr>
        <p:txBody>
          <a:bodyPr/>
          <a:lstStyle>
            <a:lvl1pPr marL="0" indent="0">
              <a:buNone/>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839788" y="2057400"/>
            <a:ext cx="3932237" cy="3634946"/>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583577573"/>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9598" y="4750573"/>
            <a:ext cx="9793202" cy="533400"/>
          </a:xfrm>
        </p:spPr>
        <p:txBody>
          <a:bodyPr anchor="b">
            <a:normAutofit/>
          </a:bodyPr>
          <a:lstStyle>
            <a:lvl1pPr>
              <a:defRPr sz="2000"/>
            </a:lvl1pPr>
          </a:lstStyle>
          <a:p>
            <a:r>
              <a:rPr lang="en-US"/>
              <a:t>Click to edit Master title style</a:t>
            </a:r>
            <a:endParaRPr lang="en-US" dirty="0"/>
          </a:p>
        </p:txBody>
      </p:sp>
      <p:sp>
        <p:nvSpPr>
          <p:cNvPr id="3" name="Picture Placeholder 2"/>
          <p:cNvSpPr>
            <a:spLocks noGrp="1"/>
          </p:cNvSpPr>
          <p:nvPr>
            <p:ph type="pic" idx="1"/>
          </p:nvPr>
        </p:nvSpPr>
        <p:spPr>
          <a:xfrm>
            <a:off x="1179598" y="402540"/>
            <a:ext cx="9793202" cy="43424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79598" y="5315230"/>
            <a:ext cx="9793202" cy="410067"/>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149033347"/>
      </p:ext>
    </p:extLst>
  </p:cSld>
  <p:clrMapOvr>
    <a:masterClrMapping/>
  </p:clrMapOvr>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866721"/>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325840729"/>
      </p:ext>
    </p:extLst>
  </p:cSld>
  <p:clrMapOvr>
    <a:masterClrMapping/>
  </p:clrMapOvr>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18983"/>
          </a:xfrm>
        </p:spPr>
        <p:txBody>
          <a:bodyPr vert="eaVert"/>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318983"/>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661455526"/>
      </p:ext>
    </p:extLst>
  </p:cSld>
  <p:clrMapOvr>
    <a:masterClrMapping/>
  </p:clrMapOvr>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432822"/>
            <a:ext cx="10515600" cy="1719048"/>
          </a:xfrm>
        </p:spPr>
        <p:txBody>
          <a:bodyPr/>
          <a:lstStyle>
            <a:lvl1pPr algn="ctr">
              <a:defRPr sz="2800" baseline="0">
                <a:solidFill>
                  <a:srgbClr val="439D39"/>
                </a:solidFill>
                <a:latin typeface="Arial Black" panose="020B0A04020102020204" pitchFamily="34" charset="0"/>
                <a:cs typeface="Arial" panose="020B0604020202020204" pitchFamily="34" charset="0"/>
              </a:defRPr>
            </a:lvl1pPr>
          </a:lstStyle>
          <a:p>
            <a:r>
              <a:rPr lang="en-US" dirty="0"/>
              <a:t>Contact Name, Esq.</a:t>
            </a:r>
            <a:br>
              <a:rPr lang="en-US" dirty="0"/>
            </a:br>
            <a:r>
              <a:rPr lang="en-US" dirty="0"/>
              <a:t>###.###.####</a:t>
            </a:r>
            <a:br>
              <a:rPr lang="en-US" dirty="0"/>
            </a:br>
            <a:r>
              <a:rPr lang="en-US" dirty="0"/>
              <a:t>name@foxrothschild.com</a:t>
            </a:r>
          </a:p>
        </p:txBody>
      </p:sp>
      <p:sp>
        <p:nvSpPr>
          <p:cNvPr id="3" name="Date Placeholder 2"/>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333804660"/>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Gree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4356"/>
            <a:ext cx="9144000" cy="2387600"/>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881956"/>
            <a:ext cx="9144000" cy="1655762"/>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Esq.</a:t>
            </a:r>
          </a:p>
        </p:txBody>
      </p:sp>
      <p:sp>
        <p:nvSpPr>
          <p:cNvPr id="4" name="Date Placeholder 3"/>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
        <p:nvSpPr>
          <p:cNvPr id="7" name="Text Box 9"/>
          <p:cNvSpPr txBox="1">
            <a:spLocks noChangeArrowheads="1"/>
          </p:cNvSpPr>
          <p:nvPr userDrawn="1"/>
        </p:nvSpPr>
        <p:spPr bwMode="auto">
          <a:xfrm>
            <a:off x="7923213" y="6356350"/>
            <a:ext cx="2744787" cy="277812"/>
          </a:xfrm>
          <a:prstGeom prst="rect">
            <a:avLst/>
          </a:prstGeom>
          <a:noFill/>
          <a:ln>
            <a:noFill/>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pPr>
            <a:r>
              <a:rPr lang="en-US" sz="1200" dirty="0">
                <a:solidFill>
                  <a:schemeClr val="bg1"/>
                </a:solidFill>
                <a:latin typeface="Calibri" charset="0"/>
                <a:cs typeface="Arial" charset="0"/>
              </a:rPr>
              <a:t>© 2021  Fox Rothschild</a:t>
            </a:r>
          </a:p>
        </p:txBody>
      </p:sp>
    </p:spTree>
    <p:extLst>
      <p:ext uri="{BB962C8B-B14F-4D97-AF65-F5344CB8AC3E}">
        <p14:creationId xmlns:p14="http://schemas.microsoft.com/office/powerpoint/2010/main" val="2392118832"/>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50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593945992"/>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2466" y="4761471"/>
            <a:ext cx="10515600" cy="954302"/>
          </a:xfrm>
        </p:spPr>
        <p:txBody>
          <a:bodyPr anchor="b">
            <a:normAutofit/>
          </a:bodyPr>
          <a:lstStyle>
            <a:lvl1pPr>
              <a:defRPr sz="3600" cap="all" baseline="0"/>
            </a:lvl1pPr>
          </a:lstStyle>
          <a:p>
            <a:r>
              <a:rPr lang="en-US"/>
              <a:t>Click to edit Master title style</a:t>
            </a:r>
            <a:endParaRPr lang="en-US" dirty="0"/>
          </a:p>
        </p:txBody>
      </p:sp>
      <p:sp>
        <p:nvSpPr>
          <p:cNvPr id="3" name="Text Placeholder 2"/>
          <p:cNvSpPr>
            <a:spLocks noGrp="1"/>
          </p:cNvSpPr>
          <p:nvPr>
            <p:ph type="body" idx="1"/>
          </p:nvPr>
        </p:nvSpPr>
        <p:spPr>
          <a:xfrm>
            <a:off x="922466" y="3261284"/>
            <a:ext cx="10515600" cy="150018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118560980"/>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761388235"/>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58483"/>
          </a:xfrm>
        </p:spPr>
        <p:txBody>
          <a:bodyPr/>
          <a:lstStyle>
            <a:lvl1pPr>
              <a:defRPr sz="22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858483"/>
          </a:xfrm>
        </p:spPr>
        <p:txBody>
          <a:bodyPr/>
          <a:lstStyle>
            <a:lvl1pPr>
              <a:defRPr sz="22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847964207"/>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87271"/>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87271"/>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4217864972"/>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334127332"/>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ABDF2-BF47-4426-9BCB-7995FC47CCB6}" type="datetimeFigureOut">
              <a:rPr lang="en-US" smtClean="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06972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bwMode="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ABDF2-BF47-4426-9BCB-7995FC47CCB6}" type="datetimeFigureOut">
              <a:rPr lang="en-US" smtClean="0"/>
              <a:t>10/25/2023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6F486-0CFC-44B8-ABC6-7675E0B75693}" type="slidenum">
              <a:rPr lang="en-US" smtClean="0"/>
              <a:t>‹#›</a:t>
            </a:fld>
            <a:endParaRPr lang="en-US" dirty="0"/>
          </a:p>
        </p:txBody>
      </p:sp>
    </p:spTree>
    <p:extLst>
      <p:ext uri="{BB962C8B-B14F-4D97-AF65-F5344CB8AC3E}">
        <p14:creationId xmlns:p14="http://schemas.microsoft.com/office/powerpoint/2010/main" val="22710487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3600" kern="1200">
          <a:solidFill>
            <a:srgbClr val="439D39"/>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nytimes.com/2022/05/21/opinion/putin-nuclear-weapon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reuters.com/business/aerospace-defense/russia-give-12-billion-help-domestic-airlines-flights-2022-03-31/"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oxrothschild.com/christa-hinckley" TargetMode="External"/><Relationship Id="rId2" Type="http://schemas.openxmlformats.org/officeDocument/2006/relationships/hyperlink" Target="mailto:chinckley@foxrothschild.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360" y="1818526"/>
            <a:ext cx="11109277" cy="3164440"/>
          </a:xfrm>
        </p:spPr>
        <p:txBody>
          <a:bodyPr>
            <a:normAutofit fontScale="90000"/>
          </a:bodyPr>
          <a:lstStyle/>
          <a:p>
            <a:r>
              <a:rPr lang="en-US" sz="2800" dirty="0">
                <a:solidFill>
                  <a:schemeClr val="tx1"/>
                </a:solidFill>
                <a:latin typeface="Arial" panose="020B0604020202020204" pitchFamily="34" charset="0"/>
                <a:cs typeface="Arial" panose="020B0604020202020204" pitchFamily="34" charset="0"/>
              </a:rPr>
              <a:t>STATE BAR of TEXAS- Aviation Law Section</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Continuing Legal Education Program</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War, huh, yeah</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What is it good for? </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Absolutely nothing, uh”</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War, Lyrics by Edwin Star, (1970)</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Album: War and Peace</a:t>
            </a:r>
            <a:br>
              <a:rPr lang="en-US" sz="2400" b="1" i="1" dirty="0">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i="1" dirty="0"/>
              <a:t>Aviation Hull and Liability WAR </a:t>
            </a:r>
            <a:br>
              <a:rPr lang="en-US" sz="2400" i="1" dirty="0"/>
            </a:br>
            <a:r>
              <a:rPr lang="en-US" sz="2400" i="1" dirty="0"/>
              <a:t>Risk Insurance – A Primer</a:t>
            </a:r>
            <a:br>
              <a:rPr lang="en-US" sz="2400" i="1" dirty="0"/>
            </a:br>
            <a:endParaRPr lang="en-US" sz="24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66463" y="4755412"/>
            <a:ext cx="9301535" cy="1523149"/>
          </a:xfrm>
        </p:spPr>
        <p:txBody>
          <a:bodyPr>
            <a:normAutofit fontScale="92500" lnSpcReduction="20000"/>
          </a:bodyPr>
          <a:lstStyle/>
          <a:p>
            <a:pPr algn="ctr"/>
            <a:endParaRPr lang="en-US" dirty="0"/>
          </a:p>
          <a:p>
            <a:pPr algn="ctr"/>
            <a:r>
              <a:rPr lang="en-US" dirty="0"/>
              <a:t>June 22, 2023 </a:t>
            </a:r>
          </a:p>
          <a:p>
            <a:pPr algn="ctr"/>
            <a:endParaRPr lang="en-US" dirty="0"/>
          </a:p>
          <a:p>
            <a:pPr algn="ctr"/>
            <a:r>
              <a:rPr lang="en-US" dirty="0"/>
              <a:t>Presented by: Christa M. Hinckley, Counsel, Fox Rothschild LLP</a:t>
            </a:r>
          </a:p>
        </p:txBody>
      </p:sp>
      <p:sp>
        <p:nvSpPr>
          <p:cNvPr id="4" name="Title 1">
            <a:extLst>
              <a:ext uri="{FF2B5EF4-FFF2-40B4-BE49-F238E27FC236}">
                <a16:creationId xmlns:a16="http://schemas.microsoft.com/office/drawing/2014/main" id="{16BC489F-3E1C-4267-9716-2FC2B71D435D}"/>
              </a:ext>
            </a:extLst>
          </p:cNvPr>
          <p:cNvSpPr txBox="1">
            <a:spLocks/>
          </p:cNvSpPr>
          <p:nvPr/>
        </p:nvSpPr>
        <p:spPr>
          <a:xfrm>
            <a:off x="541360" y="2367813"/>
            <a:ext cx="11109277"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439D39"/>
                </a:solidFill>
                <a:latin typeface="Arial Black" panose="020B0A04020102020204" pitchFamily="34" charset="0"/>
                <a:ea typeface="+mj-ea"/>
                <a:cs typeface="+mj-cs"/>
              </a:defRPr>
            </a:lvl1pPr>
          </a:lstStyle>
          <a:p>
            <a:endParaRPr lang="en-US" sz="2800" i="1" dirty="0"/>
          </a:p>
        </p:txBody>
      </p:sp>
    </p:spTree>
    <p:extLst>
      <p:ext uri="{BB962C8B-B14F-4D97-AF65-F5344CB8AC3E}">
        <p14:creationId xmlns:p14="http://schemas.microsoft.com/office/powerpoint/2010/main" val="808223855"/>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027FB-387C-4D28-8BCE-0ECA3CA5AA24}"/>
              </a:ext>
            </a:extLst>
          </p:cNvPr>
          <p:cNvPicPr>
            <a:picLocks noChangeAspect="1"/>
          </p:cNvPicPr>
          <p:nvPr/>
        </p:nvPicPr>
        <p:blipFill>
          <a:blip r:embed="rId2"/>
          <a:stretch>
            <a:fillRect/>
          </a:stretch>
        </p:blipFill>
        <p:spPr>
          <a:xfrm>
            <a:off x="2038660" y="-11151"/>
            <a:ext cx="7644984" cy="5419537"/>
          </a:xfrm>
          <a:prstGeom prst="rect">
            <a:avLst/>
          </a:prstGeom>
        </p:spPr>
      </p:pic>
      <p:sp>
        <p:nvSpPr>
          <p:cNvPr id="2" name="TextBox 1">
            <a:extLst>
              <a:ext uri="{FF2B5EF4-FFF2-40B4-BE49-F238E27FC236}">
                <a16:creationId xmlns:a16="http://schemas.microsoft.com/office/drawing/2014/main" id="{E6759802-06BA-B7E5-6EB1-EB848E62EAFD}"/>
              </a:ext>
            </a:extLst>
          </p:cNvPr>
          <p:cNvSpPr txBox="1"/>
          <p:nvPr/>
        </p:nvSpPr>
        <p:spPr>
          <a:xfrm>
            <a:off x="-18740" y="5408386"/>
            <a:ext cx="4114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(Fukushima nuclear disaster on March 11, 2011)</a:t>
            </a:r>
          </a:p>
        </p:txBody>
      </p:sp>
    </p:spTree>
    <p:extLst>
      <p:ext uri="{BB962C8B-B14F-4D97-AF65-F5344CB8AC3E}">
        <p14:creationId xmlns:p14="http://schemas.microsoft.com/office/powerpoint/2010/main" val="2049454425"/>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59864-6CBD-4ACE-83A3-C51BA34047B4}"/>
              </a:ext>
            </a:extLst>
          </p:cNvPr>
          <p:cNvPicPr>
            <a:picLocks noChangeAspect="1"/>
          </p:cNvPicPr>
          <p:nvPr/>
        </p:nvPicPr>
        <p:blipFill>
          <a:blip r:embed="rId3"/>
          <a:stretch>
            <a:fillRect/>
          </a:stretch>
        </p:blipFill>
        <p:spPr>
          <a:xfrm>
            <a:off x="117988" y="225457"/>
            <a:ext cx="4873914" cy="5209082"/>
          </a:xfrm>
          <a:prstGeom prst="rect">
            <a:avLst/>
          </a:prstGeom>
        </p:spPr>
      </p:pic>
      <p:sp>
        <p:nvSpPr>
          <p:cNvPr id="6" name="Content Placeholder 5">
            <a:extLst>
              <a:ext uri="{FF2B5EF4-FFF2-40B4-BE49-F238E27FC236}">
                <a16:creationId xmlns:a16="http://schemas.microsoft.com/office/drawing/2014/main" id="{F0E56A24-F9D0-49D7-AA5C-75F115955C25}"/>
              </a:ext>
            </a:extLst>
          </p:cNvPr>
          <p:cNvSpPr>
            <a:spLocks noGrp="1"/>
          </p:cNvSpPr>
          <p:nvPr>
            <p:ph sz="half" idx="2"/>
          </p:nvPr>
        </p:nvSpPr>
        <p:spPr>
          <a:xfrm>
            <a:off x="4991901" y="225456"/>
            <a:ext cx="7200099" cy="5434539"/>
          </a:xfrm>
        </p:spPr>
        <p:txBody>
          <a:bodyPr>
            <a:noAutofit/>
          </a:bodyPr>
          <a:lstStyle/>
          <a:p>
            <a:pPr>
              <a:lnSpc>
                <a:spcPct val="100000"/>
              </a:lnSpc>
              <a:spcBef>
                <a:spcPts val="0"/>
              </a:spcBef>
            </a:pPr>
            <a:r>
              <a:rPr lang="en-US" sz="1750" dirty="0"/>
              <a:t>Published by the </a:t>
            </a:r>
            <a:r>
              <a:rPr lang="en-US" sz="1750" dirty="0">
                <a:hlinkClick r:id="rId4"/>
              </a:rPr>
              <a:t>New York Times</a:t>
            </a:r>
            <a:r>
              <a:rPr lang="en-US" sz="1750" dirty="0"/>
              <a:t> </a:t>
            </a:r>
          </a:p>
          <a:p>
            <a:pPr marL="0" indent="0">
              <a:lnSpc>
                <a:spcPct val="100000"/>
              </a:lnSpc>
              <a:spcBef>
                <a:spcPts val="0"/>
              </a:spcBef>
              <a:buNone/>
            </a:pPr>
            <a:endParaRPr lang="en-US" sz="1750" dirty="0"/>
          </a:p>
          <a:p>
            <a:pPr>
              <a:lnSpc>
                <a:spcPct val="100000"/>
              </a:lnSpc>
              <a:spcBef>
                <a:spcPts val="0"/>
              </a:spcBef>
            </a:pPr>
            <a:r>
              <a:rPr lang="en-US" sz="1750" i="1" dirty="0"/>
              <a:t>“The West should imagine how to respond to a nuclear threat in Ukraine”</a:t>
            </a:r>
          </a:p>
          <a:p>
            <a:pPr marL="0" indent="0">
              <a:lnSpc>
                <a:spcPct val="100000"/>
              </a:lnSpc>
              <a:spcBef>
                <a:spcPts val="0"/>
              </a:spcBef>
              <a:buNone/>
            </a:pPr>
            <a:endParaRPr lang="en-US" sz="1750" i="1" dirty="0"/>
          </a:p>
          <a:p>
            <a:pPr>
              <a:lnSpc>
                <a:spcPct val="100000"/>
              </a:lnSpc>
              <a:spcBef>
                <a:spcPts val="0"/>
              </a:spcBef>
            </a:pPr>
            <a:r>
              <a:rPr lang="en-US" sz="1750" dirty="0"/>
              <a:t>Written by Mitt Romney (@MittRomney), a senator from Utah who was the Republican nominee for president in 2012</a:t>
            </a:r>
          </a:p>
          <a:p>
            <a:pPr marL="0" indent="0">
              <a:lnSpc>
                <a:spcPct val="100000"/>
              </a:lnSpc>
              <a:spcBef>
                <a:spcPts val="0"/>
              </a:spcBef>
              <a:buNone/>
            </a:pPr>
            <a:endParaRPr lang="en-US" sz="1750" dirty="0"/>
          </a:p>
          <a:p>
            <a:pPr>
              <a:lnSpc>
                <a:spcPct val="100000"/>
              </a:lnSpc>
              <a:spcBef>
                <a:spcPts val="0"/>
              </a:spcBef>
            </a:pPr>
            <a:r>
              <a:rPr lang="en-US" sz="1750" i="1" dirty="0"/>
              <a:t>“Russia’s foreign minister and its ambassador to the United States have both signaled that Russia’s debacle in Ukraine could lead to a nuclear strike. By claiming that Russia is readying its weapons, by warning of a “serious” risk of nuclear escalation and by declaring “there are few rules left,” they purposefully rattled the ultimate saber. Vladimir Putin himself has noted that he has weapons his opponents do not and that he will “use them, if needed.” Even the C.I.A. director, William Burns, has warned of the possibility that Mr. Putin could use a tactical nuclear weapon, even if there is no “practical evidence” right now to suggest it is imminent. Nevertheless, we should be prepared; the former secretary of state Henry Kissinger has argued that we should give the threat consideration…"</a:t>
            </a:r>
          </a:p>
        </p:txBody>
      </p:sp>
    </p:spTree>
    <p:extLst>
      <p:ext uri="{BB962C8B-B14F-4D97-AF65-F5344CB8AC3E}">
        <p14:creationId xmlns:p14="http://schemas.microsoft.com/office/powerpoint/2010/main" val="2228093296"/>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764335-5C54-F599-6CBA-F3E288EF1329}"/>
              </a:ext>
            </a:extLst>
          </p:cNvPr>
          <p:cNvSpPr txBox="1"/>
          <p:nvPr/>
        </p:nvSpPr>
        <p:spPr>
          <a:xfrm>
            <a:off x="-22302" y="5408386"/>
            <a:ext cx="539719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(Published by </a:t>
            </a:r>
            <a:r>
              <a:rPr lang="en-US" dirty="0">
                <a:latin typeface="Arial" panose="020B0604020202020204" pitchFamily="34" charset="0"/>
                <a:cs typeface="Arial" panose="020B0604020202020204" pitchFamily="34" charset="0"/>
                <a:hlinkClick r:id="rId2"/>
              </a:rPr>
              <a:t>Reuters</a:t>
            </a:r>
            <a:r>
              <a:rPr lang="en-US" dirty="0">
                <a:latin typeface="Arial" panose="020B0604020202020204" pitchFamily="34" charset="0"/>
                <a:cs typeface="Arial" panose="020B0604020202020204" pitchFamily="34" charset="0"/>
              </a:rPr>
              <a:t> March 31, 2022) </a:t>
            </a:r>
          </a:p>
        </p:txBody>
      </p:sp>
      <p:pic>
        <p:nvPicPr>
          <p:cNvPr id="5" name="Picture 4">
            <a:extLst>
              <a:ext uri="{FF2B5EF4-FFF2-40B4-BE49-F238E27FC236}">
                <a16:creationId xmlns:a16="http://schemas.microsoft.com/office/drawing/2014/main" id="{6A3E7D4C-2710-8DD5-1C4D-8F0AB573B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855" y="55755"/>
            <a:ext cx="8102290" cy="5401527"/>
          </a:xfrm>
          <a:prstGeom prst="rect">
            <a:avLst/>
          </a:prstGeom>
        </p:spPr>
      </p:pic>
    </p:spTree>
    <p:extLst>
      <p:ext uri="{BB962C8B-B14F-4D97-AF65-F5344CB8AC3E}">
        <p14:creationId xmlns:p14="http://schemas.microsoft.com/office/powerpoint/2010/main" val="49124679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1"/>
            <a:ext cx="10515600" cy="1192696"/>
          </a:xfrm>
        </p:spPr>
        <p:txBody>
          <a:bodyPr>
            <a:normAutofit/>
          </a:bodyPr>
          <a:lstStyle/>
          <a:p>
            <a:r>
              <a:rPr lang="en-US" sz="2800" dirty="0"/>
              <a:t>War Risk Exclusions and Write-Back Endorsements</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795130" y="966775"/>
            <a:ext cx="10515600" cy="4341358"/>
          </a:xfrm>
        </p:spPr>
        <p:txBody>
          <a:bodyPr>
            <a:noAutofit/>
          </a:bodyPr>
          <a:lstStyle/>
          <a:p>
            <a:pPr>
              <a:lnSpc>
                <a:spcPct val="100000"/>
              </a:lnSpc>
              <a:spcBef>
                <a:spcPts val="0"/>
              </a:spcBef>
            </a:pPr>
            <a:r>
              <a:rPr lang="en-US" sz="2200" dirty="0"/>
              <a:t>Typical Policy Construct:</a:t>
            </a:r>
          </a:p>
          <a:p>
            <a:pPr lvl="1">
              <a:lnSpc>
                <a:spcPct val="100000"/>
              </a:lnSpc>
              <a:spcBef>
                <a:spcPts val="0"/>
              </a:spcBef>
            </a:pPr>
            <a:r>
              <a:rPr lang="en-US" sz="2200" dirty="0"/>
              <a:t>All “War Risks” are excluded.</a:t>
            </a:r>
          </a:p>
          <a:p>
            <a:pPr lvl="1">
              <a:lnSpc>
                <a:spcPct val="100000"/>
              </a:lnSpc>
              <a:spcBef>
                <a:spcPts val="0"/>
              </a:spcBef>
            </a:pPr>
            <a:r>
              <a:rPr lang="en-US" sz="2200" dirty="0"/>
              <a:t>Some then are “written back” or insured through endorsement.</a:t>
            </a:r>
          </a:p>
          <a:p>
            <a:pPr lvl="1">
              <a:lnSpc>
                <a:spcPct val="100000"/>
              </a:lnSpc>
              <a:spcBef>
                <a:spcPts val="0"/>
              </a:spcBef>
            </a:pPr>
            <a:r>
              <a:rPr lang="en-US" sz="2200" dirty="0"/>
              <a:t>But, some then are excluded again.</a:t>
            </a:r>
          </a:p>
          <a:p>
            <a:pPr lvl="1">
              <a:lnSpc>
                <a:spcPct val="100000"/>
              </a:lnSpc>
              <a:spcBef>
                <a:spcPts val="0"/>
              </a:spcBef>
            </a:pPr>
            <a:r>
              <a:rPr lang="en-US" sz="2200" dirty="0"/>
              <a:t>Somewhat “tortured” construction.</a:t>
            </a:r>
          </a:p>
          <a:p>
            <a:pPr marL="457200" lvl="1" indent="0">
              <a:lnSpc>
                <a:spcPct val="100000"/>
              </a:lnSpc>
              <a:spcBef>
                <a:spcPts val="0"/>
              </a:spcBef>
              <a:buNone/>
            </a:pPr>
            <a:endParaRPr lang="en-US" sz="2200" dirty="0"/>
          </a:p>
          <a:p>
            <a:pPr>
              <a:lnSpc>
                <a:spcPct val="100000"/>
              </a:lnSpc>
              <a:spcBef>
                <a:spcPts val="0"/>
              </a:spcBef>
            </a:pPr>
            <a:r>
              <a:rPr lang="en-US" sz="2200" dirty="0"/>
              <a:t>What is a War Risk?  What is excluded? War Risks are defined as claims (hull, liability) caused by:</a:t>
            </a:r>
          </a:p>
          <a:p>
            <a:pPr lvl="1">
              <a:lnSpc>
                <a:spcPct val="100000"/>
              </a:lnSpc>
              <a:spcBef>
                <a:spcPts val="0"/>
              </a:spcBef>
            </a:pPr>
            <a:r>
              <a:rPr lang="en-US" sz="2200" dirty="0"/>
              <a:t>War</a:t>
            </a:r>
          </a:p>
          <a:p>
            <a:pPr lvl="1">
              <a:lnSpc>
                <a:spcPct val="100000"/>
              </a:lnSpc>
              <a:spcBef>
                <a:spcPts val="0"/>
              </a:spcBef>
            </a:pPr>
            <a:r>
              <a:rPr lang="en-US" sz="2200" dirty="0"/>
              <a:t>Invasion</a:t>
            </a:r>
          </a:p>
          <a:p>
            <a:pPr lvl="1">
              <a:lnSpc>
                <a:spcPct val="100000"/>
              </a:lnSpc>
              <a:spcBef>
                <a:spcPts val="0"/>
              </a:spcBef>
            </a:pPr>
            <a:r>
              <a:rPr lang="en-US" sz="2200" dirty="0"/>
              <a:t>Acts of Foreign Enemies</a:t>
            </a:r>
          </a:p>
          <a:p>
            <a:pPr lvl="1">
              <a:lnSpc>
                <a:spcPct val="100000"/>
              </a:lnSpc>
              <a:spcBef>
                <a:spcPts val="0"/>
              </a:spcBef>
            </a:pPr>
            <a:r>
              <a:rPr lang="en-US" sz="2200" dirty="0"/>
              <a:t>Hostilities (whether war is declared or not)</a:t>
            </a:r>
          </a:p>
        </p:txBody>
      </p:sp>
    </p:spTree>
    <p:extLst>
      <p:ext uri="{BB962C8B-B14F-4D97-AF65-F5344CB8AC3E}">
        <p14:creationId xmlns:p14="http://schemas.microsoft.com/office/powerpoint/2010/main" val="4037971823"/>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1"/>
            <a:ext cx="10515600" cy="966774"/>
          </a:xfrm>
        </p:spPr>
        <p:txBody>
          <a:bodyPr>
            <a:normAutofit/>
          </a:bodyPr>
          <a:lstStyle/>
          <a:p>
            <a:r>
              <a:rPr lang="en-US" sz="2800" dirty="0"/>
              <a:t>War Risk Exclusions and Write-Back Endorsements</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544531" y="708917"/>
            <a:ext cx="10766200" cy="5116530"/>
          </a:xfrm>
        </p:spPr>
        <p:txBody>
          <a:bodyPr>
            <a:noAutofit/>
          </a:bodyPr>
          <a:lstStyle/>
          <a:p>
            <a:pPr>
              <a:lnSpc>
                <a:spcPct val="100000"/>
              </a:lnSpc>
            </a:pPr>
            <a:r>
              <a:rPr lang="en-US" sz="2200" dirty="0"/>
              <a:t>What is a War Risk?  What is excluded? Claims (hull, liability) caused by:</a:t>
            </a:r>
          </a:p>
          <a:p>
            <a:pPr lvl="1">
              <a:lnSpc>
                <a:spcPct val="100000"/>
              </a:lnSpc>
            </a:pPr>
            <a:r>
              <a:rPr lang="en-US" sz="2200" dirty="0"/>
              <a:t>Civil War</a:t>
            </a:r>
          </a:p>
          <a:p>
            <a:pPr lvl="1">
              <a:lnSpc>
                <a:spcPct val="100000"/>
              </a:lnSpc>
            </a:pPr>
            <a:r>
              <a:rPr lang="en-US" sz="2200" dirty="0"/>
              <a:t>Rebellion</a:t>
            </a:r>
          </a:p>
          <a:p>
            <a:pPr lvl="1">
              <a:lnSpc>
                <a:spcPct val="100000"/>
              </a:lnSpc>
            </a:pPr>
            <a:r>
              <a:rPr lang="en-US" sz="2200" dirty="0"/>
              <a:t>Revolution</a:t>
            </a:r>
          </a:p>
          <a:p>
            <a:pPr lvl="1">
              <a:lnSpc>
                <a:spcPct val="100000"/>
              </a:lnSpc>
            </a:pPr>
            <a:r>
              <a:rPr lang="en-US" sz="2200" dirty="0"/>
              <a:t>Insurrection</a:t>
            </a:r>
          </a:p>
          <a:p>
            <a:pPr lvl="1">
              <a:lnSpc>
                <a:spcPct val="100000"/>
              </a:lnSpc>
            </a:pPr>
            <a:r>
              <a:rPr lang="en-US" sz="2200" dirty="0"/>
              <a:t>Martial Law</a:t>
            </a:r>
          </a:p>
          <a:p>
            <a:pPr lvl="1">
              <a:lnSpc>
                <a:spcPct val="100000"/>
              </a:lnSpc>
            </a:pPr>
            <a:r>
              <a:rPr lang="en-US" sz="2200" dirty="0"/>
              <a:t>Military or Usurped Power</a:t>
            </a:r>
          </a:p>
          <a:p>
            <a:pPr lvl="1">
              <a:lnSpc>
                <a:spcPct val="100000"/>
              </a:lnSpc>
            </a:pPr>
            <a:r>
              <a:rPr lang="en-US" sz="2200" dirty="0"/>
              <a:t>Attempts at Usurpation</a:t>
            </a:r>
          </a:p>
          <a:p>
            <a:pPr lvl="1">
              <a:lnSpc>
                <a:spcPct val="100000"/>
              </a:lnSpc>
            </a:pPr>
            <a:r>
              <a:rPr lang="en-US" sz="2200" dirty="0"/>
              <a:t>Any </a:t>
            </a:r>
            <a:r>
              <a:rPr lang="en-US" sz="2200" b="1" dirty="0"/>
              <a:t>hostile</a:t>
            </a:r>
            <a:r>
              <a:rPr lang="en-US" sz="2200" dirty="0"/>
              <a:t>: detonation of any device employing atomic or nuclear fission or fusion … any radioactive contamination and electromagnetic pulse resulting from such detonation; or use of radioactive contamination or matter</a:t>
            </a:r>
          </a:p>
          <a:p>
            <a:pPr lvl="1">
              <a:lnSpc>
                <a:spcPct val="100000"/>
              </a:lnSpc>
              <a:spcBef>
                <a:spcPts val="0"/>
              </a:spcBef>
            </a:pPr>
            <a:endParaRPr lang="en-US" sz="2200" dirty="0"/>
          </a:p>
          <a:p>
            <a:pPr lvl="1">
              <a:lnSpc>
                <a:spcPct val="100000"/>
              </a:lnSpc>
              <a:spcBef>
                <a:spcPts val="0"/>
              </a:spcBef>
            </a:pPr>
            <a:endParaRPr lang="en-US" sz="2200" dirty="0"/>
          </a:p>
        </p:txBody>
      </p:sp>
    </p:spTree>
    <p:extLst>
      <p:ext uri="{BB962C8B-B14F-4D97-AF65-F5344CB8AC3E}">
        <p14:creationId xmlns:p14="http://schemas.microsoft.com/office/powerpoint/2010/main" val="2189030403"/>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1471032" cy="1325563"/>
          </a:xfrm>
        </p:spPr>
        <p:txBody>
          <a:bodyPr>
            <a:normAutofit/>
          </a:bodyPr>
          <a:lstStyle/>
          <a:p>
            <a:r>
              <a:rPr lang="en-US" sz="2800" dirty="0"/>
              <a:t>War Risk Exclusions and Write-Back Endorsements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760288" y="1325563"/>
            <a:ext cx="10593512" cy="4314949"/>
          </a:xfrm>
        </p:spPr>
        <p:txBody>
          <a:bodyPr>
            <a:noAutofit/>
          </a:bodyPr>
          <a:lstStyle/>
          <a:p>
            <a:pPr>
              <a:lnSpc>
                <a:spcPts val="2000"/>
              </a:lnSpc>
            </a:pPr>
            <a:r>
              <a:rPr lang="en-US" sz="2200" dirty="0"/>
              <a:t>What is a War Risk?  What is excluded? Claims (hull, liability) caused by:</a:t>
            </a:r>
          </a:p>
          <a:p>
            <a:pPr lvl="1">
              <a:lnSpc>
                <a:spcPts val="2000"/>
              </a:lnSpc>
            </a:pPr>
            <a:endParaRPr lang="en-US" sz="2200" dirty="0"/>
          </a:p>
          <a:p>
            <a:pPr lvl="1">
              <a:lnSpc>
                <a:spcPct val="100000"/>
              </a:lnSpc>
            </a:pPr>
            <a:r>
              <a:rPr lang="en-US" sz="2200" dirty="0"/>
              <a:t>Strikes, Riots, Civil Commotions or Labor Disturbances</a:t>
            </a:r>
          </a:p>
          <a:p>
            <a:pPr lvl="1">
              <a:lnSpc>
                <a:spcPct val="100000"/>
              </a:lnSpc>
            </a:pPr>
            <a:r>
              <a:rPr lang="en-US" sz="2200" dirty="0"/>
              <a:t>Any act of any person(s) for political or terrorist purposes</a:t>
            </a:r>
          </a:p>
          <a:p>
            <a:pPr lvl="1">
              <a:lnSpc>
                <a:spcPct val="100000"/>
              </a:lnSpc>
            </a:pPr>
            <a:r>
              <a:rPr lang="en-US" sz="2200" dirty="0"/>
              <a:t>Any malicious act or act of sabotage</a:t>
            </a:r>
          </a:p>
          <a:p>
            <a:pPr lvl="1">
              <a:lnSpc>
                <a:spcPct val="100000"/>
              </a:lnSpc>
            </a:pPr>
            <a:r>
              <a:rPr lang="en-US" sz="2200" dirty="0"/>
              <a:t>Confiscation, nationalization, seizure, restraint, detention, appropriation, requisition for title or use by or under the order of any governmental (civil, military or de facto) or public or local authority</a:t>
            </a:r>
          </a:p>
          <a:p>
            <a:pPr lvl="1">
              <a:lnSpc>
                <a:spcPct val="100000"/>
              </a:lnSpc>
            </a:pPr>
            <a:r>
              <a:rPr lang="en-US" sz="2200" dirty="0"/>
              <a:t>Hijacking or any unlawful seizure or wrongful exercise of control of the aircraft or crew in flight (or made by persons on board the aircraft)</a:t>
            </a:r>
          </a:p>
          <a:p>
            <a:pPr lvl="1">
              <a:lnSpc>
                <a:spcPct val="100000"/>
              </a:lnSpc>
            </a:pPr>
            <a:r>
              <a:rPr lang="en-US" sz="2200" dirty="0"/>
              <a:t>Any loss due to the above risks while the aircraft is outside of the control of the insured</a:t>
            </a:r>
          </a:p>
        </p:txBody>
      </p:sp>
    </p:spTree>
    <p:extLst>
      <p:ext uri="{BB962C8B-B14F-4D97-AF65-F5344CB8AC3E}">
        <p14:creationId xmlns:p14="http://schemas.microsoft.com/office/powerpoint/2010/main" val="387203491"/>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1471032" cy="1325563"/>
          </a:xfrm>
        </p:spPr>
        <p:txBody>
          <a:bodyPr>
            <a:normAutofit/>
          </a:bodyPr>
          <a:lstStyle/>
          <a:p>
            <a:r>
              <a:rPr lang="en-US" sz="2800" dirty="0"/>
              <a:t>War Risk Exclusions and Write-Back Endorsements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259648"/>
            <a:ext cx="10515600" cy="4257574"/>
          </a:xfrm>
        </p:spPr>
        <p:txBody>
          <a:bodyPr>
            <a:noAutofit/>
          </a:bodyPr>
          <a:lstStyle/>
          <a:p>
            <a:r>
              <a:rPr lang="en-US" sz="2200" dirty="0"/>
              <a:t>Most of these risks are “written back” by endorsements.</a:t>
            </a:r>
          </a:p>
          <a:p>
            <a:r>
              <a:rPr lang="en-US" sz="2200" dirty="0"/>
              <a:t>What is ALWAYS excluded from a hull loss, however, is the following:</a:t>
            </a:r>
          </a:p>
          <a:p>
            <a:pPr lvl="1"/>
            <a:r>
              <a:rPr lang="en-US" sz="2000" b="1" dirty="0"/>
              <a:t>Hostile</a:t>
            </a:r>
            <a:r>
              <a:rPr lang="en-US" sz="2000" dirty="0"/>
              <a:t> detonation of any device employing atomic or nuclear fission or fusion … any radioactive contamination and electromagnetic pulse resulting from such detonation; or hostile use of radioactive contamination or matter</a:t>
            </a:r>
          </a:p>
          <a:p>
            <a:pPr lvl="1"/>
            <a:endParaRPr lang="en-US" sz="2000" dirty="0"/>
          </a:p>
          <a:p>
            <a:pPr lvl="1"/>
            <a:r>
              <a:rPr lang="en-US" sz="2000" dirty="0"/>
              <a:t>Any loss to an aircraft as a result of a detonation of any weapon of war employing atomic or nuclear fission and/or fusion or other like reaction or radioactive force or matter </a:t>
            </a:r>
            <a:r>
              <a:rPr lang="en-US" sz="2000" b="1" dirty="0"/>
              <a:t>whether hostile or otherwise </a:t>
            </a:r>
            <a:r>
              <a:rPr lang="en-US" sz="2000" dirty="0"/>
              <a:t>(exclusion in endorsement).</a:t>
            </a:r>
          </a:p>
          <a:p>
            <a:pPr marL="457200" lvl="1" indent="0">
              <a:buNone/>
            </a:pPr>
            <a:endParaRPr lang="en-US" sz="2000" dirty="0"/>
          </a:p>
          <a:p>
            <a:pPr lvl="1"/>
            <a:r>
              <a:rPr lang="en-US" sz="2000" dirty="0"/>
              <a:t>Any loss to an aircraft as a result of war between the “Great Powers” i.e., The United States, Great Britain, Russia, France, China</a:t>
            </a:r>
          </a:p>
        </p:txBody>
      </p:sp>
    </p:spTree>
    <p:extLst>
      <p:ext uri="{BB962C8B-B14F-4D97-AF65-F5344CB8AC3E}">
        <p14:creationId xmlns:p14="http://schemas.microsoft.com/office/powerpoint/2010/main" val="136909030"/>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1471032" cy="1325563"/>
          </a:xfrm>
        </p:spPr>
        <p:txBody>
          <a:bodyPr>
            <a:normAutofit/>
          </a:bodyPr>
          <a:lstStyle/>
          <a:p>
            <a:r>
              <a:rPr lang="en-US" sz="2800" dirty="0"/>
              <a:t>War Risk Exclusion and Write-Back Endorsements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219545"/>
            <a:ext cx="10744200" cy="4111477"/>
          </a:xfrm>
        </p:spPr>
        <p:txBody>
          <a:bodyPr>
            <a:noAutofit/>
          </a:bodyPr>
          <a:lstStyle/>
          <a:p>
            <a:pPr>
              <a:lnSpc>
                <a:spcPct val="100000"/>
              </a:lnSpc>
              <a:spcBef>
                <a:spcPts val="0"/>
              </a:spcBef>
            </a:pPr>
            <a:r>
              <a:rPr lang="en-US" sz="2200" dirty="0"/>
              <a:t>Amendment and Suspension (Hull Loss)</a:t>
            </a:r>
          </a:p>
          <a:p>
            <a:pPr lvl="1">
              <a:lnSpc>
                <a:spcPct val="100000"/>
              </a:lnSpc>
              <a:spcBef>
                <a:spcPts val="0"/>
              </a:spcBef>
            </a:pPr>
            <a:r>
              <a:rPr lang="en-US" sz="2200" dirty="0"/>
              <a:t>Insurers typically reserve the right to amend the hull war loss endorsement (premium and geographical limits) on 7 days notice.</a:t>
            </a:r>
          </a:p>
          <a:p>
            <a:pPr lvl="1">
              <a:lnSpc>
                <a:spcPct val="100000"/>
              </a:lnSpc>
              <a:spcBef>
                <a:spcPts val="0"/>
              </a:spcBef>
            </a:pPr>
            <a:endParaRPr lang="en-US" sz="2200" dirty="0"/>
          </a:p>
          <a:p>
            <a:pPr lvl="1">
              <a:lnSpc>
                <a:spcPct val="100000"/>
              </a:lnSpc>
              <a:spcBef>
                <a:spcPts val="0"/>
              </a:spcBef>
            </a:pPr>
            <a:r>
              <a:rPr lang="en-US" sz="2200" dirty="0"/>
              <a:t>Insurers also have the right to suspend this hull insurance on 7 days notice on:</a:t>
            </a:r>
          </a:p>
          <a:p>
            <a:pPr lvl="2">
              <a:lnSpc>
                <a:spcPct val="100000"/>
              </a:lnSpc>
              <a:spcBef>
                <a:spcPts val="0"/>
              </a:spcBef>
            </a:pPr>
            <a:r>
              <a:rPr lang="en-US" sz="2200" dirty="0"/>
              <a:t>The outbreak of “war”</a:t>
            </a:r>
          </a:p>
          <a:p>
            <a:pPr lvl="2">
              <a:lnSpc>
                <a:spcPct val="100000"/>
              </a:lnSpc>
              <a:spcBef>
                <a:spcPts val="0"/>
              </a:spcBef>
            </a:pPr>
            <a:r>
              <a:rPr lang="en-US" sz="2200" dirty="0"/>
              <a:t>Upon the hostile detonation of any device employing atomic or nuclear fission and/or fusion … </a:t>
            </a:r>
            <a:r>
              <a:rPr lang="en-US" sz="2200" b="1" dirty="0"/>
              <a:t>whenever and wherever such detonation occurs and whether or not an aircraft insured under the policy is involved …</a:t>
            </a:r>
          </a:p>
          <a:p>
            <a:pPr marL="914400" lvl="2" indent="0">
              <a:lnSpc>
                <a:spcPct val="100000"/>
              </a:lnSpc>
              <a:spcBef>
                <a:spcPts val="0"/>
              </a:spcBef>
              <a:buNone/>
            </a:pPr>
            <a:endParaRPr lang="en-US" sz="2200" b="1" dirty="0"/>
          </a:p>
          <a:p>
            <a:pPr>
              <a:lnSpc>
                <a:spcPct val="100000"/>
              </a:lnSpc>
              <a:spcBef>
                <a:spcPts val="0"/>
              </a:spcBef>
            </a:pPr>
            <a:r>
              <a:rPr lang="en-US" sz="2200" dirty="0"/>
              <a:t>The hull insurance provided will automatically terminate or be suspended upon the outbreak of war between the “Great Powers” whether declared or not.</a:t>
            </a:r>
          </a:p>
          <a:p>
            <a:pPr>
              <a:lnSpc>
                <a:spcPct val="100000"/>
              </a:lnSpc>
              <a:spcBef>
                <a:spcPts val="0"/>
              </a:spcBef>
            </a:pPr>
            <a:endParaRPr lang="en-US" sz="2200" dirty="0"/>
          </a:p>
        </p:txBody>
      </p:sp>
    </p:spTree>
    <p:extLst>
      <p:ext uri="{BB962C8B-B14F-4D97-AF65-F5344CB8AC3E}">
        <p14:creationId xmlns:p14="http://schemas.microsoft.com/office/powerpoint/2010/main" val="2935046368"/>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1471032" cy="1325563"/>
          </a:xfrm>
        </p:spPr>
        <p:txBody>
          <a:bodyPr>
            <a:normAutofit/>
          </a:bodyPr>
          <a:lstStyle/>
          <a:p>
            <a:r>
              <a:rPr lang="en-US" sz="2800" dirty="0"/>
              <a:t>War Risk Exclusion and Write-Back Endorsements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027417"/>
            <a:ext cx="10515600" cy="4409624"/>
          </a:xfrm>
        </p:spPr>
        <p:txBody>
          <a:bodyPr>
            <a:noAutofit/>
          </a:bodyPr>
          <a:lstStyle/>
          <a:p>
            <a:pPr>
              <a:lnSpc>
                <a:spcPct val="100000"/>
              </a:lnSpc>
              <a:spcBef>
                <a:spcPts val="0"/>
              </a:spcBef>
            </a:pPr>
            <a:r>
              <a:rPr lang="en-US" sz="2000" dirty="0"/>
              <a:t>What is ALWAYS excluded from a liability loss (bodily injury and property damage):</a:t>
            </a:r>
          </a:p>
          <a:p>
            <a:pPr lvl="1">
              <a:lnSpc>
                <a:spcPct val="100000"/>
              </a:lnSpc>
              <a:spcBef>
                <a:spcPts val="0"/>
              </a:spcBef>
            </a:pPr>
            <a:r>
              <a:rPr lang="en-US" sz="2000" b="1" dirty="0"/>
              <a:t>Hostile</a:t>
            </a:r>
            <a:r>
              <a:rPr lang="en-US" sz="2000" dirty="0"/>
              <a:t> detonation of any device employing atomic or nuclear fission and/or fusion … any radioactive contamination and electromagnetic pulse resulting from such detonation; or</a:t>
            </a:r>
          </a:p>
          <a:p>
            <a:pPr lvl="1">
              <a:lnSpc>
                <a:spcPct val="100000"/>
              </a:lnSpc>
              <a:spcBef>
                <a:spcPts val="0"/>
              </a:spcBef>
            </a:pPr>
            <a:r>
              <a:rPr lang="en-US" sz="2000" b="1" dirty="0"/>
              <a:t>Hostile</a:t>
            </a:r>
            <a:r>
              <a:rPr lang="en-US" sz="2000" dirty="0"/>
              <a:t> use of radioactive contamination or matter (Exclusion in policy).</a:t>
            </a:r>
          </a:p>
          <a:p>
            <a:pPr>
              <a:lnSpc>
                <a:spcPct val="100000"/>
              </a:lnSpc>
              <a:spcBef>
                <a:spcPts val="0"/>
              </a:spcBef>
            </a:pPr>
            <a:endParaRPr lang="en-US" sz="2000" dirty="0"/>
          </a:p>
          <a:p>
            <a:pPr>
              <a:lnSpc>
                <a:spcPct val="100000"/>
              </a:lnSpc>
              <a:spcBef>
                <a:spcPts val="0"/>
              </a:spcBef>
            </a:pPr>
            <a:r>
              <a:rPr lang="en-US" sz="2000" dirty="0"/>
              <a:t>The insurance provided also terminates:</a:t>
            </a:r>
          </a:p>
          <a:p>
            <a:pPr lvl="1">
              <a:lnSpc>
                <a:spcPct val="100000"/>
              </a:lnSpc>
              <a:spcBef>
                <a:spcPts val="0"/>
              </a:spcBef>
            </a:pPr>
            <a:r>
              <a:rPr lang="en-US" sz="2000" dirty="0"/>
              <a:t>Upon the outbreak of war between the “Great Powers”, whether declared or not.</a:t>
            </a:r>
          </a:p>
          <a:p>
            <a:pPr lvl="1">
              <a:lnSpc>
                <a:spcPct val="100000"/>
              </a:lnSpc>
              <a:spcBef>
                <a:spcPts val="0"/>
              </a:spcBef>
            </a:pPr>
            <a:r>
              <a:rPr lang="en-US" sz="2000" dirty="0"/>
              <a:t>With respect to certain events, upon the hostile detonation of any device employing atomic or nuclear fission and/or fusion … </a:t>
            </a:r>
            <a:r>
              <a:rPr lang="en-US" sz="2000" b="1" dirty="0"/>
              <a:t>whenever and wherever such detonation occurs and whether or not an aircraft insured under the policy is involved.</a:t>
            </a:r>
          </a:p>
          <a:p>
            <a:pPr marL="457200" lvl="1" indent="0">
              <a:lnSpc>
                <a:spcPct val="100000"/>
              </a:lnSpc>
              <a:spcBef>
                <a:spcPts val="0"/>
              </a:spcBef>
              <a:buNone/>
            </a:pPr>
            <a:endParaRPr lang="en-US" sz="2000" b="1" dirty="0"/>
          </a:p>
          <a:p>
            <a:pPr>
              <a:lnSpc>
                <a:spcPct val="100000"/>
              </a:lnSpc>
              <a:spcBef>
                <a:spcPts val="0"/>
              </a:spcBef>
            </a:pPr>
            <a:r>
              <a:rPr lang="en-US" sz="2000" dirty="0"/>
              <a:t>The insurers also typically have the right to review, amend and cancel the insurance provided on 7 days notice or sometimes 48 hours notice. </a:t>
            </a:r>
          </a:p>
          <a:p>
            <a:pPr>
              <a:lnSpc>
                <a:spcPct val="100000"/>
              </a:lnSpc>
              <a:spcBef>
                <a:spcPts val="0"/>
              </a:spcBef>
            </a:pPr>
            <a:endParaRPr lang="en-US" sz="2000" dirty="0"/>
          </a:p>
        </p:txBody>
      </p:sp>
    </p:spTree>
    <p:extLst>
      <p:ext uri="{BB962C8B-B14F-4D97-AF65-F5344CB8AC3E}">
        <p14:creationId xmlns:p14="http://schemas.microsoft.com/office/powerpoint/2010/main" val="3606554870"/>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1471032" cy="1325563"/>
          </a:xfrm>
        </p:spPr>
        <p:txBody>
          <a:bodyPr>
            <a:normAutofit/>
          </a:bodyPr>
          <a:lstStyle/>
          <a:p>
            <a:r>
              <a:rPr lang="en-US" sz="2800" dirty="0"/>
              <a:t>War Risk Exclusion and Write-Back Endorsements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325563"/>
            <a:ext cx="10515600" cy="4111477"/>
          </a:xfrm>
        </p:spPr>
        <p:txBody>
          <a:bodyPr>
            <a:noAutofit/>
          </a:bodyPr>
          <a:lstStyle/>
          <a:p>
            <a:pPr>
              <a:lnSpc>
                <a:spcPct val="100000"/>
              </a:lnSpc>
              <a:spcBef>
                <a:spcPts val="0"/>
              </a:spcBef>
            </a:pPr>
            <a:r>
              <a:rPr lang="en-US" sz="2200" dirty="0"/>
              <a:t>Some “war risk events” are written back, such as extortion, hi-jacking, sabotage, etc., but even these can be subject to limitations and other exclusions and restrictions as set forth in the endorsements.</a:t>
            </a:r>
          </a:p>
          <a:p>
            <a:pPr>
              <a:lnSpc>
                <a:spcPct val="100000"/>
              </a:lnSpc>
              <a:spcBef>
                <a:spcPts val="0"/>
              </a:spcBef>
            </a:pPr>
            <a:endParaRPr lang="en-US" sz="2200" dirty="0"/>
          </a:p>
          <a:p>
            <a:pPr>
              <a:lnSpc>
                <a:spcPct val="100000"/>
              </a:lnSpc>
              <a:spcBef>
                <a:spcPts val="0"/>
              </a:spcBef>
            </a:pPr>
            <a:r>
              <a:rPr lang="en-US" sz="2200" dirty="0"/>
              <a:t>Most policies give insurers the right to review premiums and geographic terms on 7 days notice for any reason and in some circumstances on 48 hours notice.</a:t>
            </a:r>
          </a:p>
          <a:p>
            <a:pPr>
              <a:lnSpc>
                <a:spcPct val="100000"/>
              </a:lnSpc>
              <a:spcBef>
                <a:spcPts val="0"/>
              </a:spcBef>
            </a:pPr>
            <a:endParaRPr lang="en-US" sz="2200" dirty="0"/>
          </a:p>
          <a:p>
            <a:pPr>
              <a:lnSpc>
                <a:spcPct val="100000"/>
              </a:lnSpc>
              <a:spcBef>
                <a:spcPts val="0"/>
              </a:spcBef>
            </a:pPr>
            <a:r>
              <a:rPr lang="en-US" sz="2200" dirty="0"/>
              <a:t>The endorsements make a distinction between claims that are excluded which arise from physical damage to the aircraft, passengers/crew and third parties and the right to automatically suspend or terminate the policy or review the coverage terms upon the happening of certain events </a:t>
            </a:r>
            <a:r>
              <a:rPr lang="en-US" sz="2200" b="1" dirty="0"/>
              <a:t>regardless </a:t>
            </a:r>
            <a:r>
              <a:rPr lang="en-US" sz="2200" dirty="0"/>
              <a:t>of the involvement of the insured aircraft.</a:t>
            </a:r>
          </a:p>
          <a:p>
            <a:pPr>
              <a:lnSpc>
                <a:spcPct val="100000"/>
              </a:lnSpc>
              <a:spcBef>
                <a:spcPts val="0"/>
              </a:spcBef>
            </a:pPr>
            <a:endParaRPr lang="en-US" sz="2000" dirty="0"/>
          </a:p>
        </p:txBody>
      </p:sp>
    </p:spTree>
    <p:extLst>
      <p:ext uri="{BB962C8B-B14F-4D97-AF65-F5344CB8AC3E}">
        <p14:creationId xmlns:p14="http://schemas.microsoft.com/office/powerpoint/2010/main" val="628303871"/>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800" dirty="0"/>
              <a:t>Disclaimers</a:t>
            </a:r>
          </a:p>
        </p:txBody>
      </p:sp>
      <p:sp>
        <p:nvSpPr>
          <p:cNvPr id="3" name="Content Placeholder 2"/>
          <p:cNvSpPr>
            <a:spLocks noGrp="1"/>
          </p:cNvSpPr>
          <p:nvPr>
            <p:ph idx="1"/>
          </p:nvPr>
        </p:nvSpPr>
        <p:spPr>
          <a:xfrm>
            <a:off x="838200" y="1503877"/>
            <a:ext cx="10515600" cy="3850245"/>
          </a:xfrm>
        </p:spPr>
        <p:txBody>
          <a:bodyPr>
            <a:noAutofit/>
          </a:bodyPr>
          <a:lstStyle/>
          <a:p>
            <a:pPr>
              <a:lnSpc>
                <a:spcPct val="100000"/>
              </a:lnSpc>
              <a:spcBef>
                <a:spcPts val="0"/>
              </a:spcBef>
            </a:pPr>
            <a:r>
              <a:rPr lang="en-US" sz="2200" dirty="0"/>
              <a:t>Please note that the insurance provisions, clauses and terms addressed in this presentation are solely meant to depict commonly employed insurance verbiage and concepts for the sake of discussion and are not intended to be representative of any specific insurance policy or provision issued by a given insurance carrier.  The clauses and concepts included herein are simply samples that are intended to foster discussion.</a:t>
            </a:r>
          </a:p>
          <a:p>
            <a:pPr>
              <a:lnSpc>
                <a:spcPct val="100000"/>
              </a:lnSpc>
              <a:spcBef>
                <a:spcPts val="0"/>
              </a:spcBef>
            </a:pPr>
            <a:endParaRPr lang="en-US" sz="2200" dirty="0"/>
          </a:p>
          <a:p>
            <a:pPr>
              <a:lnSpc>
                <a:spcPct val="100000"/>
              </a:lnSpc>
              <a:spcBef>
                <a:spcPts val="0"/>
              </a:spcBef>
            </a:pPr>
            <a:r>
              <a:rPr lang="en-US" sz="2200" dirty="0"/>
              <a:t>Please also note that the contents of this presentation are not legal advice and should not be construed as or relied upon as legal advice.  Rather, this presentation is intended to provide an aviation insurance viewpoint for attendees to consider and discuss. </a:t>
            </a:r>
          </a:p>
        </p:txBody>
      </p:sp>
    </p:spTree>
    <p:extLst>
      <p:ext uri="{BB962C8B-B14F-4D97-AF65-F5344CB8AC3E}">
        <p14:creationId xmlns:p14="http://schemas.microsoft.com/office/powerpoint/2010/main" val="3577762696"/>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1471032" cy="1325563"/>
          </a:xfrm>
        </p:spPr>
        <p:txBody>
          <a:bodyPr>
            <a:normAutofit/>
          </a:bodyPr>
          <a:lstStyle/>
          <a:p>
            <a:r>
              <a:rPr lang="en-US" sz="2800" dirty="0"/>
              <a:t>War Risk Exclusion and Write-Back Endorsements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325563"/>
            <a:ext cx="10515600" cy="4111477"/>
          </a:xfrm>
        </p:spPr>
        <p:txBody>
          <a:bodyPr>
            <a:noAutofit/>
          </a:bodyPr>
          <a:lstStyle/>
          <a:p>
            <a:pPr>
              <a:lnSpc>
                <a:spcPct val="100000"/>
              </a:lnSpc>
              <a:spcBef>
                <a:spcPts val="0"/>
              </a:spcBef>
            </a:pPr>
            <a:endParaRPr lang="en-US" sz="2000" dirty="0"/>
          </a:p>
          <a:p>
            <a:pPr algn="ctr">
              <a:lnSpc>
                <a:spcPct val="100000"/>
              </a:lnSpc>
              <a:spcBef>
                <a:spcPts val="0"/>
              </a:spcBef>
            </a:pPr>
            <a:r>
              <a:rPr lang="en-US" dirty="0">
                <a:solidFill>
                  <a:srgbClr val="439D39"/>
                </a:solidFill>
              </a:rPr>
              <a:t>OVERALL TAKEAWAY.</a:t>
            </a:r>
          </a:p>
          <a:p>
            <a:pPr>
              <a:lnSpc>
                <a:spcPct val="100000"/>
              </a:lnSpc>
              <a:spcBef>
                <a:spcPts val="0"/>
              </a:spcBef>
            </a:pPr>
            <a:endParaRPr lang="en-US" sz="2000" dirty="0"/>
          </a:p>
          <a:p>
            <a:pPr>
              <a:lnSpc>
                <a:spcPct val="100000"/>
              </a:lnSpc>
              <a:spcBef>
                <a:spcPts val="0"/>
              </a:spcBef>
            </a:pPr>
            <a:endParaRPr lang="en-US" sz="2000" b="1" dirty="0"/>
          </a:p>
          <a:p>
            <a:pPr>
              <a:lnSpc>
                <a:spcPct val="100000"/>
              </a:lnSpc>
              <a:spcBef>
                <a:spcPts val="0"/>
              </a:spcBef>
            </a:pPr>
            <a:r>
              <a:rPr lang="en-US" sz="2000" b="1" dirty="0"/>
              <a:t>	“</a:t>
            </a:r>
            <a:r>
              <a:rPr lang="en-US" sz="2400" b="1" dirty="0"/>
              <a:t>War Risk” events occurring in other parts of the world which 	have nothing to do with your insured aircraft or your operations 	can affect your insurance coverage and/or raise your premiums.</a:t>
            </a:r>
          </a:p>
          <a:p>
            <a:pPr>
              <a:lnSpc>
                <a:spcPct val="100000"/>
              </a:lnSpc>
              <a:spcBef>
                <a:spcPts val="0"/>
              </a:spcBef>
            </a:pPr>
            <a:endParaRPr lang="en-US" sz="2400" b="1" dirty="0"/>
          </a:p>
          <a:p>
            <a:pPr marL="457200" lvl="1" indent="0">
              <a:lnSpc>
                <a:spcPct val="100000"/>
              </a:lnSpc>
              <a:spcBef>
                <a:spcPts val="0"/>
              </a:spcBef>
              <a:buNone/>
            </a:pPr>
            <a:r>
              <a:rPr lang="en-US" b="1" dirty="0"/>
              <a:t>	“</a:t>
            </a:r>
            <a:r>
              <a:rPr lang="en-US" dirty="0"/>
              <a:t>No man is an island, entire of itself. . . .” John Donne,  	</a:t>
            </a:r>
          </a:p>
          <a:p>
            <a:pPr marL="457200" lvl="1" indent="0">
              <a:lnSpc>
                <a:spcPct val="100000"/>
              </a:lnSpc>
              <a:spcBef>
                <a:spcPts val="0"/>
              </a:spcBef>
              <a:buNone/>
            </a:pPr>
            <a:r>
              <a:rPr lang="en-US" b="1" dirty="0"/>
              <a:t>	</a:t>
            </a:r>
            <a:r>
              <a:rPr lang="en-US" u="sng" dirty="0"/>
              <a:t>Devotions upon Emergent Occasions</a:t>
            </a:r>
            <a:r>
              <a:rPr lang="en-US" b="1" u="sng" dirty="0"/>
              <a:t>,</a:t>
            </a:r>
            <a:r>
              <a:rPr lang="en-US" b="1" dirty="0"/>
              <a:t> </a:t>
            </a:r>
            <a:r>
              <a:rPr lang="en-US" dirty="0"/>
              <a:t>1624</a:t>
            </a:r>
          </a:p>
          <a:p>
            <a:pPr marL="457200" lvl="1" indent="0">
              <a:lnSpc>
                <a:spcPct val="100000"/>
              </a:lnSpc>
              <a:spcBef>
                <a:spcPts val="0"/>
              </a:spcBef>
              <a:buNone/>
            </a:pPr>
            <a:endParaRPr lang="en-US" b="1" dirty="0"/>
          </a:p>
        </p:txBody>
      </p:sp>
    </p:spTree>
    <p:extLst>
      <p:ext uri="{BB962C8B-B14F-4D97-AF65-F5344CB8AC3E}">
        <p14:creationId xmlns:p14="http://schemas.microsoft.com/office/powerpoint/2010/main" val="839986443"/>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AE2C6-3D60-4522-AAF5-4468C918DD2C}"/>
              </a:ext>
            </a:extLst>
          </p:cNvPr>
          <p:cNvSpPr>
            <a:spLocks noGrp="1"/>
          </p:cNvSpPr>
          <p:nvPr>
            <p:ph type="title"/>
          </p:nvPr>
        </p:nvSpPr>
        <p:spPr>
          <a:xfrm>
            <a:off x="0" y="1709952"/>
            <a:ext cx="12192000" cy="1719048"/>
          </a:xfrm>
        </p:spPr>
        <p:txBody>
          <a:bodyPr/>
          <a:lstStyle/>
          <a:p>
            <a:r>
              <a:rPr lang="en-US" dirty="0"/>
              <a:t>Basic Structure of WAR </a:t>
            </a:r>
            <a:br>
              <a:rPr lang="en-US" dirty="0"/>
            </a:br>
            <a:r>
              <a:rPr lang="en-US" dirty="0"/>
              <a:t>Risk Insurance Policies</a:t>
            </a:r>
          </a:p>
        </p:txBody>
      </p:sp>
    </p:spTree>
    <p:extLst>
      <p:ext uri="{BB962C8B-B14F-4D97-AF65-F5344CB8AC3E}">
        <p14:creationId xmlns:p14="http://schemas.microsoft.com/office/powerpoint/2010/main" val="4095273989"/>
      </p:ext>
    </p:extLst>
  </p:cSld>
  <p:clrMapOvr>
    <a:masterClrMapping/>
  </p:clrMapOvr>
</p:sld>
</file>

<file path=ppt/slides/slide2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9FF6-4671-4FB0-B99F-920EB040984A}"/>
              </a:ext>
            </a:extLst>
          </p:cNvPr>
          <p:cNvSpPr>
            <a:spLocks noGrp="1"/>
          </p:cNvSpPr>
          <p:nvPr>
            <p:ph type="title"/>
          </p:nvPr>
        </p:nvSpPr>
        <p:spPr>
          <a:xfrm>
            <a:off x="838200" y="0"/>
            <a:ext cx="10515600" cy="1325563"/>
          </a:xfrm>
        </p:spPr>
        <p:txBody>
          <a:bodyPr/>
          <a:lstStyle/>
          <a:p>
            <a:r>
              <a:rPr lang="en-US" dirty="0"/>
              <a:t>Pre. 9/11</a:t>
            </a:r>
          </a:p>
        </p:txBody>
      </p:sp>
      <p:graphicFrame>
        <p:nvGraphicFramePr>
          <p:cNvPr id="5" name="Content Placeholder 4">
            <a:extLst>
              <a:ext uri="{FF2B5EF4-FFF2-40B4-BE49-F238E27FC236}">
                <a16:creationId xmlns:a16="http://schemas.microsoft.com/office/drawing/2014/main" id="{555B33C5-4559-4616-A531-C9457E136F00}"/>
              </a:ext>
            </a:extLst>
          </p:cNvPr>
          <p:cNvGraphicFramePr>
            <a:graphicFrameLocks noGrp="1"/>
          </p:cNvGraphicFramePr>
          <p:nvPr>
            <p:ph sz="half" idx="1"/>
            <p:extLst>
              <p:ext uri="{D42A27DB-BD31-4B8C-83A1-F6EECF244321}">
                <p14:modId xmlns:p14="http://schemas.microsoft.com/office/powerpoint/2010/main" val="3209461145"/>
              </p:ext>
            </p:extLst>
          </p:nvPr>
        </p:nvGraphicFramePr>
        <p:xfrm>
          <a:off x="3192292" y="171923"/>
          <a:ext cx="8161508" cy="5509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E8C515B3-5A19-43AE-AA39-E3A5CF63F1CA}"/>
              </a:ext>
            </a:extLst>
          </p:cNvPr>
          <p:cNvSpPr txBox="1">
            <a:spLocks/>
          </p:cNvSpPr>
          <p:nvPr/>
        </p:nvSpPr>
        <p:spPr>
          <a:xfrm>
            <a:off x="9988061" y="3160889"/>
            <a:ext cx="2068472" cy="993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ym typeface="Wingdings" panose="05000000000000000000" pitchFamily="2" charset="2"/>
              </a:rPr>
              <a:t></a:t>
            </a:r>
            <a:r>
              <a:rPr lang="en-US" sz="1400" dirty="0"/>
              <a:t>  </a:t>
            </a:r>
            <a:r>
              <a:rPr lang="en-US" sz="1400" dirty="0">
                <a:sym typeface="Wingdings" panose="05000000000000000000" pitchFamily="2" charset="2"/>
              </a:rPr>
              <a:t>Write back endorsement was for full policy limits for passengers and on ground</a:t>
            </a:r>
            <a:endParaRPr lang="en-US" sz="1400" dirty="0"/>
          </a:p>
        </p:txBody>
      </p:sp>
      <p:sp>
        <p:nvSpPr>
          <p:cNvPr id="7" name="Content Placeholder 2">
            <a:extLst>
              <a:ext uri="{FF2B5EF4-FFF2-40B4-BE49-F238E27FC236}">
                <a16:creationId xmlns:a16="http://schemas.microsoft.com/office/drawing/2014/main" id="{4A2E0888-D79E-4CEC-9E03-3BA9801C68FC}"/>
              </a:ext>
            </a:extLst>
          </p:cNvPr>
          <p:cNvSpPr txBox="1">
            <a:spLocks/>
          </p:cNvSpPr>
          <p:nvPr/>
        </p:nvSpPr>
        <p:spPr>
          <a:xfrm>
            <a:off x="5898270" y="3160889"/>
            <a:ext cx="801859" cy="744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ym typeface="Wingdings" panose="05000000000000000000" pitchFamily="2" charset="2"/>
              </a:rPr>
              <a:t></a:t>
            </a:r>
            <a:r>
              <a:rPr lang="en-US" sz="1400" dirty="0"/>
              <a:t> </a:t>
            </a:r>
          </a:p>
          <a:p>
            <a:pPr marL="0" indent="0" algn="ctr">
              <a:buNone/>
            </a:pPr>
            <a:r>
              <a:rPr lang="en-US" sz="1400" dirty="0"/>
              <a:t>50/50 clause</a:t>
            </a:r>
          </a:p>
          <a:p>
            <a:pPr marL="0" indent="0" algn="r">
              <a:buNone/>
            </a:pPr>
            <a:r>
              <a:rPr lang="en-US" sz="1400" dirty="0">
                <a:sym typeface="Wingdings" panose="05000000000000000000" pitchFamily="2" charset="2"/>
              </a:rPr>
              <a:t> </a:t>
            </a:r>
            <a:endParaRPr lang="en-US" sz="1400" dirty="0"/>
          </a:p>
        </p:txBody>
      </p:sp>
    </p:spTree>
    <p:extLst>
      <p:ext uri="{BB962C8B-B14F-4D97-AF65-F5344CB8AC3E}">
        <p14:creationId xmlns:p14="http://schemas.microsoft.com/office/powerpoint/2010/main" val="1406861241"/>
      </p:ext>
    </p:extLst>
  </p:cSld>
  <p:clrMapOvr>
    <a:masterClrMapping/>
  </p:clrMapOvr>
</p:sld>
</file>

<file path=ppt/slides/slide23.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9FF6-4671-4FB0-B99F-920EB040984A}"/>
              </a:ext>
            </a:extLst>
          </p:cNvPr>
          <p:cNvSpPr>
            <a:spLocks noGrp="1"/>
          </p:cNvSpPr>
          <p:nvPr>
            <p:ph type="title"/>
          </p:nvPr>
        </p:nvSpPr>
        <p:spPr>
          <a:xfrm>
            <a:off x="838199" y="0"/>
            <a:ext cx="10515600" cy="1325563"/>
          </a:xfrm>
        </p:spPr>
        <p:txBody>
          <a:bodyPr/>
          <a:lstStyle/>
          <a:p>
            <a:r>
              <a:rPr lang="en-US" dirty="0"/>
              <a:t>Post. 9/11</a:t>
            </a:r>
          </a:p>
        </p:txBody>
      </p:sp>
      <p:graphicFrame>
        <p:nvGraphicFramePr>
          <p:cNvPr id="5" name="Content Placeholder 4">
            <a:extLst>
              <a:ext uri="{FF2B5EF4-FFF2-40B4-BE49-F238E27FC236}">
                <a16:creationId xmlns:a16="http://schemas.microsoft.com/office/drawing/2014/main" id="{555B33C5-4559-4616-A531-C9457E136F00}"/>
              </a:ext>
            </a:extLst>
          </p:cNvPr>
          <p:cNvGraphicFramePr>
            <a:graphicFrameLocks noGrp="1"/>
          </p:cNvGraphicFramePr>
          <p:nvPr>
            <p:ph sz="half" idx="1"/>
            <p:extLst>
              <p:ext uri="{D42A27DB-BD31-4B8C-83A1-F6EECF244321}">
                <p14:modId xmlns:p14="http://schemas.microsoft.com/office/powerpoint/2010/main" val="76032198"/>
              </p:ext>
            </p:extLst>
          </p:nvPr>
        </p:nvGraphicFramePr>
        <p:xfrm>
          <a:off x="3192292" y="171923"/>
          <a:ext cx="8161508" cy="5509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31439DE8-6F44-47D0-96F7-FE1C00FA4B58}"/>
              </a:ext>
            </a:extLst>
          </p:cNvPr>
          <p:cNvSpPr txBox="1">
            <a:spLocks/>
          </p:cNvSpPr>
          <p:nvPr/>
        </p:nvSpPr>
        <p:spPr>
          <a:xfrm>
            <a:off x="5695070" y="3155242"/>
            <a:ext cx="801859" cy="744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ym typeface="Wingdings" panose="05000000000000000000" pitchFamily="2" charset="2"/>
              </a:rPr>
              <a:t></a:t>
            </a:r>
            <a:r>
              <a:rPr lang="en-US" sz="1400" dirty="0"/>
              <a:t> </a:t>
            </a:r>
          </a:p>
          <a:p>
            <a:pPr marL="0" indent="0" algn="ctr">
              <a:buNone/>
            </a:pPr>
            <a:r>
              <a:rPr lang="en-US" sz="1400" dirty="0"/>
              <a:t>50/50 clause</a:t>
            </a:r>
          </a:p>
          <a:p>
            <a:pPr marL="0" indent="0" algn="r">
              <a:buNone/>
            </a:pPr>
            <a:r>
              <a:rPr lang="en-US" sz="1400" dirty="0">
                <a:sym typeface="Wingdings" panose="05000000000000000000" pitchFamily="2" charset="2"/>
              </a:rPr>
              <a:t> </a:t>
            </a:r>
            <a:endParaRPr lang="en-US" sz="1400" dirty="0"/>
          </a:p>
        </p:txBody>
      </p:sp>
      <p:sp>
        <p:nvSpPr>
          <p:cNvPr id="6" name="Content Placeholder 2">
            <a:extLst>
              <a:ext uri="{FF2B5EF4-FFF2-40B4-BE49-F238E27FC236}">
                <a16:creationId xmlns:a16="http://schemas.microsoft.com/office/drawing/2014/main" id="{DCA3246D-1F09-4FAF-A33E-ADEA737DE9E2}"/>
              </a:ext>
            </a:extLst>
          </p:cNvPr>
          <p:cNvSpPr txBox="1">
            <a:spLocks/>
          </p:cNvSpPr>
          <p:nvPr/>
        </p:nvSpPr>
        <p:spPr>
          <a:xfrm>
            <a:off x="9976772" y="2997002"/>
            <a:ext cx="2068472" cy="1061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ym typeface="Wingdings" panose="05000000000000000000" pitchFamily="2" charset="2"/>
              </a:rPr>
              <a:t></a:t>
            </a:r>
            <a:r>
              <a:rPr lang="en-US" sz="1400" dirty="0"/>
              <a:t>  </a:t>
            </a:r>
            <a:r>
              <a:rPr lang="en-US" sz="1400" dirty="0">
                <a:sym typeface="Wingdings" panose="05000000000000000000" pitchFamily="2" charset="2"/>
              </a:rPr>
              <a:t>Write back endorsement is for full policy limits for passengers, on the ground injuries capped, excess coverage must be purchased </a:t>
            </a:r>
            <a:endParaRPr lang="en-US" sz="1400" dirty="0"/>
          </a:p>
        </p:txBody>
      </p:sp>
    </p:spTree>
    <p:extLst>
      <p:ext uri="{BB962C8B-B14F-4D97-AF65-F5344CB8AC3E}">
        <p14:creationId xmlns:p14="http://schemas.microsoft.com/office/powerpoint/2010/main" val="4226713434"/>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7368-27F8-E73D-875D-124E69A225A2}"/>
              </a:ext>
            </a:extLst>
          </p:cNvPr>
          <p:cNvSpPr>
            <a:spLocks noGrp="1"/>
          </p:cNvSpPr>
          <p:nvPr>
            <p:ph type="title"/>
          </p:nvPr>
        </p:nvSpPr>
        <p:spPr>
          <a:xfrm>
            <a:off x="791110" y="3082247"/>
            <a:ext cx="10562690" cy="1808251"/>
          </a:xfrm>
        </p:spPr>
        <p:txBody>
          <a:bodyPr>
            <a:normAutofit fontScale="90000"/>
          </a:bodyPr>
          <a:lstStyle/>
          <a:p>
            <a:pPr>
              <a:lnSpc>
                <a:spcPct val="100000"/>
              </a:lnSpc>
            </a:pPr>
            <a:r>
              <a:rPr lang="en-US" sz="2800" dirty="0">
                <a:solidFill>
                  <a:srgbClr val="439D39"/>
                </a:solidFill>
              </a:rPr>
              <a:t> Conclusion/Questions</a:t>
            </a:r>
            <a:br>
              <a:rPr lang="en-US" sz="2800" dirty="0">
                <a:solidFill>
                  <a:srgbClr val="439D39"/>
                </a:solidFill>
              </a:rPr>
            </a:br>
            <a:br>
              <a:rPr lang="en-US" sz="2800" dirty="0">
                <a:solidFill>
                  <a:srgbClr val="439D39"/>
                </a:solidFill>
              </a:rPr>
            </a:br>
            <a:r>
              <a:rPr lang="en-US" sz="2800" dirty="0">
                <a:solidFill>
                  <a:srgbClr val="439D39"/>
                </a:solidFill>
              </a:rPr>
              <a:t>Christa M. Hinckley,</a:t>
            </a:r>
            <a:br>
              <a:rPr lang="en-US" sz="2800" dirty="0">
                <a:solidFill>
                  <a:srgbClr val="439D39"/>
                </a:solidFill>
              </a:rPr>
            </a:br>
            <a:r>
              <a:rPr lang="en-US" sz="2800" dirty="0">
                <a:solidFill>
                  <a:srgbClr val="439D39"/>
                </a:solidFill>
              </a:rPr>
              <a:t>Counsel, </a:t>
            </a:r>
            <a:br>
              <a:rPr lang="en-US" sz="2800" dirty="0">
                <a:solidFill>
                  <a:srgbClr val="439D39"/>
                </a:solidFill>
              </a:rPr>
            </a:br>
            <a:r>
              <a:rPr lang="en-US" sz="2800" dirty="0">
                <a:solidFill>
                  <a:srgbClr val="439D39"/>
                </a:solidFill>
              </a:rPr>
              <a:t>Fox Rothschild LLP</a:t>
            </a:r>
            <a:br>
              <a:rPr lang="en-US" sz="2800" dirty="0">
                <a:solidFill>
                  <a:srgbClr val="439D39"/>
                </a:solidFill>
              </a:rPr>
            </a:br>
            <a:br>
              <a:rPr lang="en-US" sz="2800" dirty="0">
                <a:solidFill>
                  <a:srgbClr val="439D39"/>
                </a:solidFill>
              </a:rPr>
            </a:br>
            <a:r>
              <a:rPr lang="en-US" dirty="0"/>
              <a:t>phone: 214-906-6268</a:t>
            </a:r>
            <a:br>
              <a:rPr lang="en-US" dirty="0"/>
            </a:br>
            <a:r>
              <a:rPr lang="en-US" dirty="0"/>
              <a:t>email: </a:t>
            </a:r>
            <a:r>
              <a:rPr lang="en-US" dirty="0">
                <a:hlinkClick r:id="rId2"/>
              </a:rPr>
              <a:t>chinckley@foxrothschild.com</a:t>
            </a:r>
            <a:br>
              <a:rPr lang="en-US" dirty="0"/>
            </a:br>
            <a:r>
              <a:rPr lang="en-US" dirty="0"/>
              <a:t>bio: </a:t>
            </a:r>
            <a:r>
              <a:rPr lang="en-US" dirty="0">
                <a:hlinkClick r:id="rId3"/>
              </a:rPr>
              <a:t>https://www.foxrothschild.com/christa-hinckley</a:t>
            </a:r>
            <a:br>
              <a:rPr lang="en-US" dirty="0"/>
            </a:br>
            <a:br>
              <a:rPr lang="en-US" dirty="0"/>
            </a:br>
            <a:br>
              <a:rPr lang="en-US" dirty="0"/>
            </a:br>
            <a:br>
              <a:rPr lang="en-US" sz="2800" dirty="0">
                <a:solidFill>
                  <a:srgbClr val="439D39"/>
                </a:solidFill>
              </a:rPr>
            </a:br>
            <a:br>
              <a:rPr lang="en-US" sz="2800" dirty="0">
                <a:solidFill>
                  <a:srgbClr val="439D39"/>
                </a:solidFill>
              </a:rPr>
            </a:br>
            <a:br>
              <a:rPr lang="en-US" sz="2800" dirty="0">
                <a:solidFill>
                  <a:srgbClr val="439D39"/>
                </a:solidFill>
              </a:rPr>
            </a:br>
            <a:r>
              <a:rPr lang="en-US" sz="2800" dirty="0">
                <a:solidFill>
                  <a:srgbClr val="439D39"/>
                </a:solidFill>
              </a:rPr>
              <a:t>214-906-6268</a:t>
            </a:r>
            <a:br>
              <a:rPr lang="en-US" sz="2800" dirty="0">
                <a:solidFill>
                  <a:srgbClr val="439D39"/>
                </a:solidFill>
              </a:rPr>
            </a:br>
            <a:endParaRPr lang="en-US" dirty="0"/>
          </a:p>
        </p:txBody>
      </p:sp>
    </p:spTree>
    <p:extLst>
      <p:ext uri="{BB962C8B-B14F-4D97-AF65-F5344CB8AC3E}">
        <p14:creationId xmlns:p14="http://schemas.microsoft.com/office/powerpoint/2010/main" val="1431925997"/>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0515600" cy="1325563"/>
          </a:xfrm>
        </p:spPr>
        <p:txBody>
          <a:bodyPr>
            <a:normAutofit/>
          </a:bodyPr>
          <a:lstStyle/>
          <a:p>
            <a:r>
              <a:rPr lang="en-US" sz="2800" dirty="0"/>
              <a:t>Overview of an Insurance Policy</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325563"/>
            <a:ext cx="10515600" cy="4194558"/>
          </a:xfrm>
        </p:spPr>
        <p:txBody>
          <a:bodyPr>
            <a:noAutofit/>
          </a:bodyPr>
          <a:lstStyle/>
          <a:p>
            <a:pPr>
              <a:lnSpc>
                <a:spcPct val="100000"/>
              </a:lnSpc>
              <a:spcBef>
                <a:spcPts val="0"/>
              </a:spcBef>
            </a:pPr>
            <a:r>
              <a:rPr lang="en-US" sz="2200" dirty="0"/>
              <a:t>Aviation Hull and Liability Policies can be broken down into five major parts:*</a:t>
            </a:r>
          </a:p>
          <a:p>
            <a:pPr marL="800100" lvl="1" indent="-342900">
              <a:lnSpc>
                <a:spcPct val="100000"/>
              </a:lnSpc>
              <a:spcBef>
                <a:spcPts val="0"/>
              </a:spcBef>
              <a:buFont typeface="+mj-lt"/>
              <a:buAutoNum type="arabicPeriod"/>
            </a:pPr>
            <a:r>
              <a:rPr lang="en-US" sz="2200" dirty="0"/>
              <a:t>The Declarations Page</a:t>
            </a:r>
          </a:p>
          <a:p>
            <a:pPr marL="800100" lvl="1" indent="-342900">
              <a:lnSpc>
                <a:spcPct val="100000"/>
              </a:lnSpc>
              <a:spcBef>
                <a:spcPts val="0"/>
              </a:spcBef>
              <a:buFont typeface="+mj-lt"/>
              <a:buAutoNum type="arabicPeriod"/>
            </a:pPr>
            <a:r>
              <a:rPr lang="en-US" sz="2200" dirty="0"/>
              <a:t>Definitions</a:t>
            </a:r>
          </a:p>
          <a:p>
            <a:pPr marL="800100" lvl="1" indent="-342900">
              <a:lnSpc>
                <a:spcPct val="100000"/>
              </a:lnSpc>
              <a:spcBef>
                <a:spcPts val="0"/>
              </a:spcBef>
              <a:buFont typeface="+mj-lt"/>
              <a:buAutoNum type="arabicPeriod"/>
            </a:pPr>
            <a:r>
              <a:rPr lang="en-US" sz="2200" dirty="0"/>
              <a:t>Insuring Agreements</a:t>
            </a:r>
          </a:p>
          <a:p>
            <a:pPr marL="800100" lvl="1" indent="-342900">
              <a:lnSpc>
                <a:spcPct val="100000"/>
              </a:lnSpc>
              <a:spcBef>
                <a:spcPts val="0"/>
              </a:spcBef>
              <a:buFont typeface="+mj-lt"/>
              <a:buAutoNum type="arabicPeriod"/>
            </a:pPr>
            <a:r>
              <a:rPr lang="en-US" sz="2200" b="1" dirty="0"/>
              <a:t>Exclusions</a:t>
            </a:r>
          </a:p>
          <a:p>
            <a:pPr marL="800100" lvl="1" indent="-342900">
              <a:lnSpc>
                <a:spcPct val="100000"/>
              </a:lnSpc>
              <a:spcBef>
                <a:spcPts val="0"/>
              </a:spcBef>
              <a:buFont typeface="+mj-lt"/>
              <a:buAutoNum type="arabicPeriod"/>
            </a:pPr>
            <a:r>
              <a:rPr lang="en-US" sz="2200" dirty="0"/>
              <a:t>Endorsements (Amendments and additions to the foregoing)</a:t>
            </a:r>
          </a:p>
          <a:p>
            <a:pPr marL="457200" lvl="1" indent="0">
              <a:lnSpc>
                <a:spcPct val="100000"/>
              </a:lnSpc>
              <a:spcBef>
                <a:spcPts val="0"/>
              </a:spcBef>
              <a:buNone/>
            </a:pPr>
            <a:endParaRPr lang="en-US" sz="2200" dirty="0"/>
          </a:p>
          <a:p>
            <a:pPr>
              <a:lnSpc>
                <a:spcPct val="100000"/>
              </a:lnSpc>
              <a:spcBef>
                <a:spcPts val="0"/>
              </a:spcBef>
            </a:pPr>
            <a:r>
              <a:rPr lang="en-US" sz="2200" dirty="0"/>
              <a:t>Generally contained within said policies, but at a different level of complexity, is “War Risk Insurance.”</a:t>
            </a:r>
          </a:p>
          <a:p>
            <a:pPr marL="0" indent="0">
              <a:lnSpc>
                <a:spcPct val="100000"/>
              </a:lnSpc>
              <a:spcBef>
                <a:spcPts val="0"/>
              </a:spcBef>
              <a:buNone/>
            </a:pPr>
            <a:endParaRPr lang="en-US" sz="2200" dirty="0"/>
          </a:p>
          <a:p>
            <a:pPr>
              <a:lnSpc>
                <a:spcPct val="100000"/>
              </a:lnSpc>
              <a:spcBef>
                <a:spcPts val="0"/>
              </a:spcBef>
            </a:pPr>
            <a:r>
              <a:rPr lang="en-US" sz="2200" i="1" dirty="0"/>
              <a:t>*Overview provided by Glenn Vallach, United States Aircraft Insurance Group</a:t>
            </a:r>
          </a:p>
          <a:p>
            <a:pPr>
              <a:lnSpc>
                <a:spcPct val="100000"/>
              </a:lnSpc>
              <a:spcBef>
                <a:spcPts val="0"/>
              </a:spcBef>
            </a:pPr>
            <a:endParaRPr lang="en-US" sz="2200" dirty="0"/>
          </a:p>
        </p:txBody>
      </p:sp>
    </p:spTree>
    <p:extLst>
      <p:ext uri="{BB962C8B-B14F-4D97-AF65-F5344CB8AC3E}">
        <p14:creationId xmlns:p14="http://schemas.microsoft.com/office/powerpoint/2010/main" val="341586740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0515600" cy="1325563"/>
          </a:xfrm>
        </p:spPr>
        <p:txBody>
          <a:bodyPr>
            <a:normAutofit/>
          </a:bodyPr>
          <a:lstStyle/>
          <a:p>
            <a:r>
              <a:rPr lang="en-US" sz="2800" dirty="0"/>
              <a:t>Typical Exclusions</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218739"/>
            <a:ext cx="10903226" cy="4420522"/>
          </a:xfrm>
        </p:spPr>
        <p:txBody>
          <a:bodyPr>
            <a:noAutofit/>
          </a:bodyPr>
          <a:lstStyle/>
          <a:p>
            <a:pPr>
              <a:lnSpc>
                <a:spcPct val="100000"/>
              </a:lnSpc>
              <a:spcBef>
                <a:spcPts val="0"/>
              </a:spcBef>
            </a:pPr>
            <a:r>
              <a:rPr lang="en-US" sz="2200" dirty="0"/>
              <a:t>To understand “War Risk Insurance”  One must start with the exclusion section(s) of the basic Aviation Hull and Liability policy. </a:t>
            </a:r>
          </a:p>
          <a:p>
            <a:pPr marL="0" indent="0">
              <a:lnSpc>
                <a:spcPct val="100000"/>
              </a:lnSpc>
              <a:spcBef>
                <a:spcPts val="0"/>
              </a:spcBef>
              <a:buNone/>
            </a:pPr>
            <a:endParaRPr lang="en-US" sz="2200" dirty="0"/>
          </a:p>
          <a:p>
            <a:pPr>
              <a:lnSpc>
                <a:spcPct val="100000"/>
              </a:lnSpc>
              <a:spcBef>
                <a:spcPts val="0"/>
              </a:spcBef>
            </a:pPr>
            <a:r>
              <a:rPr lang="en-US" sz="2200" dirty="0"/>
              <a:t>Policy exclusions limit or exclude from the coverage provided certain types of claims, events or circumstances.  These sections will tell the policyholder what is </a:t>
            </a:r>
            <a:r>
              <a:rPr lang="en-US" sz="2200" b="1" dirty="0"/>
              <a:t>not</a:t>
            </a:r>
            <a:r>
              <a:rPr lang="en-US" sz="2200" dirty="0"/>
              <a:t> insured, regardless of what the policy says elsewhere.  Exclusions are frequently litigated.  </a:t>
            </a:r>
          </a:p>
          <a:p>
            <a:pPr marL="0" indent="0">
              <a:lnSpc>
                <a:spcPct val="100000"/>
              </a:lnSpc>
              <a:spcBef>
                <a:spcPts val="0"/>
              </a:spcBef>
              <a:buNone/>
            </a:pPr>
            <a:endParaRPr lang="en-US" sz="2200" dirty="0"/>
          </a:p>
          <a:p>
            <a:pPr>
              <a:lnSpc>
                <a:spcPct val="100000"/>
              </a:lnSpc>
              <a:spcBef>
                <a:spcPts val="0"/>
              </a:spcBef>
            </a:pPr>
            <a:r>
              <a:rPr lang="en-US" sz="2200" dirty="0"/>
              <a:t>Exclusions commonly include:</a:t>
            </a:r>
          </a:p>
          <a:p>
            <a:pPr lvl="1">
              <a:lnSpc>
                <a:spcPct val="100000"/>
              </a:lnSpc>
              <a:spcBef>
                <a:spcPts val="0"/>
              </a:spcBef>
            </a:pPr>
            <a:r>
              <a:rPr lang="en-US" sz="2200" dirty="0"/>
              <a:t>Unlawful use of Aircraft in flight with the knowledge and consent of the Insured</a:t>
            </a:r>
          </a:p>
          <a:p>
            <a:pPr lvl="1">
              <a:lnSpc>
                <a:spcPct val="100000"/>
              </a:lnSpc>
              <a:spcBef>
                <a:spcPts val="0"/>
              </a:spcBef>
            </a:pPr>
            <a:r>
              <a:rPr lang="en-US" sz="2200" dirty="0"/>
              <a:t>Use inconsistent with the purpose set forth in the Declarations</a:t>
            </a:r>
          </a:p>
          <a:p>
            <a:pPr lvl="1">
              <a:lnSpc>
                <a:spcPct val="100000"/>
              </a:lnSpc>
              <a:spcBef>
                <a:spcPts val="0"/>
              </a:spcBef>
            </a:pPr>
            <a:r>
              <a:rPr lang="en-US" sz="2200" dirty="0"/>
              <a:t>Bodily Injury or Property Damage expected or intended by Insured</a:t>
            </a:r>
          </a:p>
          <a:p>
            <a:pPr lvl="1">
              <a:lnSpc>
                <a:spcPct val="100000"/>
              </a:lnSpc>
              <a:spcBef>
                <a:spcPts val="0"/>
              </a:spcBef>
            </a:pPr>
            <a:r>
              <a:rPr lang="en-US" sz="2200" dirty="0"/>
              <a:t>Operation of Aircraft in breach of the pilot warranty</a:t>
            </a:r>
          </a:p>
        </p:txBody>
      </p:sp>
    </p:spTree>
    <p:extLst>
      <p:ext uri="{BB962C8B-B14F-4D97-AF65-F5344CB8AC3E}">
        <p14:creationId xmlns:p14="http://schemas.microsoft.com/office/powerpoint/2010/main" val="336022095"/>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0515600" cy="1325563"/>
          </a:xfrm>
        </p:spPr>
        <p:txBody>
          <a:bodyPr>
            <a:normAutofit/>
          </a:bodyPr>
          <a:lstStyle/>
          <a:p>
            <a:r>
              <a:rPr lang="en-US" sz="2800" dirty="0"/>
              <a:t>Typical Exclusions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218739"/>
            <a:ext cx="10515600" cy="4420522"/>
          </a:xfrm>
        </p:spPr>
        <p:txBody>
          <a:bodyPr>
            <a:normAutofit/>
          </a:bodyPr>
          <a:lstStyle/>
          <a:p>
            <a:pPr marL="342900" lvl="1" indent="-342900">
              <a:lnSpc>
                <a:spcPct val="100000"/>
              </a:lnSpc>
              <a:spcBef>
                <a:spcPts val="0"/>
              </a:spcBef>
              <a:buFont typeface="Arial" panose="020B0604020202020204" pitchFamily="34" charset="0"/>
              <a:buChar char="•"/>
            </a:pPr>
            <a:r>
              <a:rPr lang="en-US" sz="2200" dirty="0"/>
              <a:t>Loss or damage to any property resulting from nuclear detonation, radioactive exposure, ionizing radiations (some potential limited write-back for hazardous cargo when there is full compliance with ICAO standards)</a:t>
            </a:r>
          </a:p>
          <a:p>
            <a:pPr marL="0" lvl="1" indent="0">
              <a:lnSpc>
                <a:spcPct val="100000"/>
              </a:lnSpc>
              <a:spcBef>
                <a:spcPts val="0"/>
              </a:spcBef>
              <a:buNone/>
            </a:pPr>
            <a:endParaRPr lang="en-US" sz="2200" dirty="0"/>
          </a:p>
          <a:p>
            <a:pPr marL="342900" lvl="1" indent="-342900">
              <a:lnSpc>
                <a:spcPct val="100000"/>
              </a:lnSpc>
              <a:spcBef>
                <a:spcPts val="0"/>
              </a:spcBef>
              <a:buFont typeface="Arial" panose="020B0604020202020204" pitchFamily="34" charset="0"/>
              <a:buChar char="•"/>
            </a:pPr>
            <a:r>
              <a:rPr lang="en-US" sz="2200" b="1" dirty="0"/>
              <a:t>All forms of  War Risks losses for both hull and liability – but see write-back endorsements</a:t>
            </a:r>
          </a:p>
          <a:p>
            <a:pPr marL="0" lvl="1" indent="0">
              <a:lnSpc>
                <a:spcPct val="100000"/>
              </a:lnSpc>
              <a:spcBef>
                <a:spcPts val="0"/>
              </a:spcBef>
              <a:buNone/>
            </a:pPr>
            <a:endParaRPr lang="en-US" sz="2200" b="1" dirty="0"/>
          </a:p>
          <a:p>
            <a:pPr marL="342900" lvl="1" indent="-342900">
              <a:lnSpc>
                <a:spcPct val="100000"/>
              </a:lnSpc>
              <a:spcBef>
                <a:spcPts val="0"/>
              </a:spcBef>
              <a:buFont typeface="Arial" panose="020B0604020202020204" pitchFamily="34" charset="0"/>
              <a:buChar char="•"/>
            </a:pPr>
            <a:r>
              <a:rPr lang="en-US" sz="2200" dirty="0"/>
              <a:t>Asbestos exposure (most policies now have extremely broad exclusions)</a:t>
            </a:r>
          </a:p>
          <a:p>
            <a:pPr marL="0" lvl="1" indent="0">
              <a:lnSpc>
                <a:spcPct val="100000"/>
              </a:lnSpc>
              <a:spcBef>
                <a:spcPts val="0"/>
              </a:spcBef>
              <a:buNone/>
            </a:pPr>
            <a:endParaRPr lang="en-US" sz="2200" dirty="0"/>
          </a:p>
          <a:p>
            <a:pPr marL="342900" lvl="1" indent="-342900">
              <a:lnSpc>
                <a:spcPct val="100000"/>
              </a:lnSpc>
              <a:spcBef>
                <a:spcPts val="0"/>
              </a:spcBef>
              <a:buFont typeface="Arial" panose="020B0604020202020204" pitchFamily="34" charset="0"/>
              <a:buChar char="•"/>
            </a:pPr>
            <a:r>
              <a:rPr lang="en-US" sz="2200" dirty="0"/>
              <a:t>Contractual liability – but check endorsements; potential exceptions for certain categories of contracts</a:t>
            </a:r>
          </a:p>
        </p:txBody>
      </p:sp>
    </p:spTree>
    <p:extLst>
      <p:ext uri="{BB962C8B-B14F-4D97-AF65-F5344CB8AC3E}">
        <p14:creationId xmlns:p14="http://schemas.microsoft.com/office/powerpoint/2010/main" val="82505950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0515600" cy="1325563"/>
          </a:xfrm>
        </p:spPr>
        <p:txBody>
          <a:bodyPr>
            <a:normAutofit/>
          </a:bodyPr>
          <a:lstStyle/>
          <a:p>
            <a:r>
              <a:rPr lang="en-US" sz="2800" dirty="0"/>
              <a:t>Typical Exclusions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838200" y="1325563"/>
            <a:ext cx="10515600" cy="4170092"/>
          </a:xfrm>
        </p:spPr>
        <p:txBody>
          <a:bodyPr>
            <a:noAutofit/>
          </a:bodyPr>
          <a:lstStyle/>
          <a:p>
            <a:pPr>
              <a:lnSpc>
                <a:spcPct val="100000"/>
              </a:lnSpc>
              <a:spcBef>
                <a:spcPts val="0"/>
              </a:spcBef>
            </a:pPr>
            <a:r>
              <a:rPr lang="en-US" sz="2200" dirty="0"/>
              <a:t>Noise, Pollution and Contamination – often some coverage for pollution caused by crash, fire, explosion or collision of aircraft, via exception to exclusion</a:t>
            </a:r>
          </a:p>
          <a:p>
            <a:pPr marL="0" indent="0">
              <a:lnSpc>
                <a:spcPct val="100000"/>
              </a:lnSpc>
              <a:spcBef>
                <a:spcPts val="0"/>
              </a:spcBef>
              <a:buNone/>
            </a:pPr>
            <a:endParaRPr lang="en-US" sz="2200" dirty="0"/>
          </a:p>
          <a:p>
            <a:pPr>
              <a:lnSpc>
                <a:spcPct val="100000"/>
              </a:lnSpc>
              <a:spcBef>
                <a:spcPts val="0"/>
              </a:spcBef>
            </a:pPr>
            <a:r>
              <a:rPr lang="en-US" sz="2200" dirty="0"/>
              <a:t>Y2K/Date Recognition</a:t>
            </a:r>
          </a:p>
          <a:p>
            <a:pPr marL="0" indent="0">
              <a:lnSpc>
                <a:spcPct val="100000"/>
              </a:lnSpc>
              <a:spcBef>
                <a:spcPts val="0"/>
              </a:spcBef>
              <a:buNone/>
            </a:pPr>
            <a:endParaRPr lang="en-US" sz="2200" dirty="0"/>
          </a:p>
          <a:p>
            <a:pPr>
              <a:lnSpc>
                <a:spcPct val="100000"/>
              </a:lnSpc>
              <a:spcBef>
                <a:spcPts val="0"/>
              </a:spcBef>
            </a:pPr>
            <a:r>
              <a:rPr lang="en-US" sz="2200" dirty="0"/>
              <a:t>Injury to an employee that is covered by workers’ compensation, unemployment compensation, disability benefits (No double coverage!)  </a:t>
            </a:r>
          </a:p>
          <a:p>
            <a:pPr>
              <a:lnSpc>
                <a:spcPct val="100000"/>
              </a:lnSpc>
              <a:spcBef>
                <a:spcPts val="0"/>
              </a:spcBef>
            </a:pPr>
            <a:endParaRPr lang="en-US" sz="2200" dirty="0"/>
          </a:p>
          <a:p>
            <a:pPr>
              <a:lnSpc>
                <a:spcPct val="100000"/>
              </a:lnSpc>
              <a:spcBef>
                <a:spcPts val="0"/>
              </a:spcBef>
            </a:pPr>
            <a:r>
              <a:rPr lang="en-US" sz="2200" dirty="0"/>
              <a:t>Property Damage covered by premises insurance – again, no double coverage</a:t>
            </a:r>
          </a:p>
        </p:txBody>
      </p:sp>
    </p:spTree>
    <p:extLst>
      <p:ext uri="{BB962C8B-B14F-4D97-AF65-F5344CB8AC3E}">
        <p14:creationId xmlns:p14="http://schemas.microsoft.com/office/powerpoint/2010/main" val="190458642"/>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A02F-5E8C-4796-BF40-227701B38DF0}"/>
              </a:ext>
            </a:extLst>
          </p:cNvPr>
          <p:cNvSpPr>
            <a:spLocks noGrp="1"/>
          </p:cNvSpPr>
          <p:nvPr>
            <p:ph type="title"/>
          </p:nvPr>
        </p:nvSpPr>
        <p:spPr>
          <a:xfrm>
            <a:off x="838200" y="0"/>
            <a:ext cx="10515600" cy="1325563"/>
          </a:xfrm>
        </p:spPr>
        <p:txBody>
          <a:bodyPr>
            <a:normAutofit/>
          </a:bodyPr>
          <a:lstStyle/>
          <a:p>
            <a:r>
              <a:rPr lang="en-US" sz="2800" dirty="0"/>
              <a:t>Typical Exclusions (cont.)</a:t>
            </a:r>
          </a:p>
        </p:txBody>
      </p:sp>
      <p:sp>
        <p:nvSpPr>
          <p:cNvPr id="3" name="Content Placeholder 2">
            <a:extLst>
              <a:ext uri="{FF2B5EF4-FFF2-40B4-BE49-F238E27FC236}">
                <a16:creationId xmlns:a16="http://schemas.microsoft.com/office/drawing/2014/main" id="{5F551E0B-6888-4C56-B5EA-5787D8AD6AC9}"/>
              </a:ext>
            </a:extLst>
          </p:cNvPr>
          <p:cNvSpPr>
            <a:spLocks noGrp="1"/>
          </p:cNvSpPr>
          <p:nvPr>
            <p:ph idx="1"/>
          </p:nvPr>
        </p:nvSpPr>
        <p:spPr>
          <a:xfrm>
            <a:off x="729465" y="1181528"/>
            <a:ext cx="10624335" cy="4492441"/>
          </a:xfrm>
        </p:spPr>
        <p:txBody>
          <a:bodyPr>
            <a:noAutofit/>
          </a:bodyPr>
          <a:lstStyle/>
          <a:p>
            <a:pPr>
              <a:lnSpc>
                <a:spcPct val="100000"/>
              </a:lnSpc>
              <a:spcBef>
                <a:spcPts val="0"/>
              </a:spcBef>
            </a:pPr>
            <a:r>
              <a:rPr lang="en-US" sz="2200" dirty="0"/>
              <a:t>Liability exclusions for damage to scheduled aircraft (no double coverage) and Property Damage to property owned, rented, controlled, etc. by Insured</a:t>
            </a:r>
          </a:p>
          <a:p>
            <a:pPr>
              <a:lnSpc>
                <a:spcPct val="100000"/>
              </a:lnSpc>
              <a:spcBef>
                <a:spcPts val="0"/>
              </a:spcBef>
            </a:pPr>
            <a:endParaRPr lang="en-US" sz="2200" dirty="0"/>
          </a:p>
          <a:p>
            <a:pPr>
              <a:lnSpc>
                <a:spcPct val="100000"/>
              </a:lnSpc>
              <a:spcBef>
                <a:spcPts val="0"/>
              </a:spcBef>
            </a:pPr>
            <a:r>
              <a:rPr lang="en-US" sz="2200" dirty="0"/>
              <a:t>Aircraft Physical Damage/Hull exclusions for tires, consequential loss or damage (loss of use, diminution in value, etc.), ownership change, embezzlement</a:t>
            </a:r>
          </a:p>
          <a:p>
            <a:pPr>
              <a:lnSpc>
                <a:spcPct val="100000"/>
              </a:lnSpc>
              <a:spcBef>
                <a:spcPts val="0"/>
              </a:spcBef>
            </a:pPr>
            <a:endParaRPr lang="en-US" sz="2200" dirty="0"/>
          </a:p>
          <a:p>
            <a:pPr>
              <a:lnSpc>
                <a:spcPct val="100000"/>
              </a:lnSpc>
              <a:spcBef>
                <a:spcPts val="0"/>
              </a:spcBef>
            </a:pPr>
            <a:r>
              <a:rPr lang="en-US" sz="2200" dirty="0"/>
              <a:t>Aircraft Physical Damage/Hull exclusion for “wear and tear”, deterioration, mechanical or electrical breakdown or failure, etc.,</a:t>
            </a:r>
          </a:p>
          <a:p>
            <a:pPr marL="742950" lvl="2" indent="-285750">
              <a:lnSpc>
                <a:spcPct val="100000"/>
              </a:lnSpc>
              <a:spcBef>
                <a:spcPts val="0"/>
              </a:spcBef>
              <a:buFont typeface="Arial" panose="020B0604020202020204" pitchFamily="34" charset="0"/>
              <a:buChar char="‒"/>
            </a:pPr>
            <a:r>
              <a:rPr lang="en-US" sz="2200" dirty="0"/>
              <a:t>Collateral/resultant damage covered?</a:t>
            </a:r>
          </a:p>
          <a:p>
            <a:pPr marL="742950" lvl="2" indent="-285750">
              <a:lnSpc>
                <a:spcPct val="100000"/>
              </a:lnSpc>
              <a:spcBef>
                <a:spcPts val="0"/>
              </a:spcBef>
              <a:buFont typeface="Arial" panose="020B0604020202020204" pitchFamily="34" charset="0"/>
              <a:buChar char="‒"/>
            </a:pPr>
            <a:r>
              <a:rPr lang="en-US" sz="2200" dirty="0"/>
              <a:t>Breakdown of engine component, accessory, or part </a:t>
            </a:r>
          </a:p>
          <a:p>
            <a:pPr marL="742950" lvl="2" indent="-285750">
              <a:lnSpc>
                <a:spcPct val="100000"/>
              </a:lnSpc>
              <a:spcBef>
                <a:spcPts val="0"/>
              </a:spcBef>
              <a:buFont typeface="Arial" panose="020B0604020202020204" pitchFamily="34" charset="0"/>
              <a:buChar char="‒"/>
            </a:pPr>
            <a:r>
              <a:rPr lang="en-US" sz="2200" dirty="0"/>
              <a:t>“Antecedent negligence” </a:t>
            </a:r>
          </a:p>
          <a:p>
            <a:pPr marL="742950" lvl="2" indent="-285750">
              <a:lnSpc>
                <a:spcPct val="100000"/>
              </a:lnSpc>
              <a:spcBef>
                <a:spcPts val="0"/>
              </a:spcBef>
              <a:buFont typeface="Arial" panose="020B0604020202020204" pitchFamily="34" charset="0"/>
              <a:buChar char="‒"/>
            </a:pPr>
            <a:r>
              <a:rPr lang="en-US" sz="2200" dirty="0"/>
              <a:t>Interaction with FOD</a:t>
            </a:r>
          </a:p>
          <a:p>
            <a:pPr>
              <a:lnSpc>
                <a:spcPct val="100000"/>
              </a:lnSpc>
              <a:spcBef>
                <a:spcPts val="0"/>
              </a:spcBef>
            </a:pPr>
            <a:endParaRPr lang="en-US" sz="2200" dirty="0"/>
          </a:p>
        </p:txBody>
      </p:sp>
    </p:spTree>
    <p:extLst>
      <p:ext uri="{BB962C8B-B14F-4D97-AF65-F5344CB8AC3E}">
        <p14:creationId xmlns:p14="http://schemas.microsoft.com/office/powerpoint/2010/main" val="2997348043"/>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E1C6-076F-FF1E-C27D-ABB9BD0C7D6E}"/>
              </a:ext>
            </a:extLst>
          </p:cNvPr>
          <p:cNvSpPr>
            <a:spLocks noGrp="1"/>
          </p:cNvSpPr>
          <p:nvPr>
            <p:ph type="title"/>
          </p:nvPr>
        </p:nvSpPr>
        <p:spPr>
          <a:xfrm>
            <a:off x="0" y="2103437"/>
            <a:ext cx="12192000" cy="1325563"/>
          </a:xfrm>
        </p:spPr>
        <p:txBody>
          <a:bodyPr>
            <a:normAutofit/>
          </a:bodyPr>
          <a:lstStyle/>
          <a:p>
            <a:pPr algn="ctr"/>
            <a:r>
              <a:rPr lang="en-US" sz="3200" dirty="0"/>
              <a:t>War Risk Exclusions</a:t>
            </a:r>
            <a:br>
              <a:rPr lang="en-US" sz="3200" dirty="0"/>
            </a:br>
            <a:r>
              <a:rPr lang="en-US" sz="3200" dirty="0"/>
              <a:t>and Write-Back Endorsements</a:t>
            </a:r>
          </a:p>
        </p:txBody>
      </p:sp>
      <p:sp>
        <p:nvSpPr>
          <p:cNvPr id="3" name="Content Placeholder 2">
            <a:extLst>
              <a:ext uri="{FF2B5EF4-FFF2-40B4-BE49-F238E27FC236}">
                <a16:creationId xmlns:a16="http://schemas.microsoft.com/office/drawing/2014/main" id="{26349AA7-0571-7B58-E33A-ED721C96BEA5}"/>
              </a:ext>
            </a:extLst>
          </p:cNvPr>
          <p:cNvSpPr>
            <a:spLocks noGrp="1"/>
          </p:cNvSpPr>
          <p:nvPr>
            <p:ph idx="1"/>
          </p:nvPr>
        </p:nvSpPr>
        <p:spPr/>
        <p:txBody>
          <a:bodyPr/>
          <a:lstStyle/>
          <a:p>
            <a:endParaRPr lang="en-US" sz="2800" dirty="0"/>
          </a:p>
          <a:p>
            <a:endParaRPr lang="en-US" dirty="0"/>
          </a:p>
        </p:txBody>
      </p:sp>
    </p:spTree>
    <p:extLst>
      <p:ext uri="{BB962C8B-B14F-4D97-AF65-F5344CB8AC3E}">
        <p14:creationId xmlns:p14="http://schemas.microsoft.com/office/powerpoint/2010/main" val="2861569868"/>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65C55-5A06-41BC-9AF0-51A864D74798}"/>
              </a:ext>
            </a:extLst>
          </p:cNvPr>
          <p:cNvPicPr>
            <a:picLocks noChangeAspect="1"/>
          </p:cNvPicPr>
          <p:nvPr/>
        </p:nvPicPr>
        <p:blipFill>
          <a:blip r:embed="rId2"/>
          <a:stretch>
            <a:fillRect/>
          </a:stretch>
        </p:blipFill>
        <p:spPr>
          <a:xfrm>
            <a:off x="2898868" y="0"/>
            <a:ext cx="5685499" cy="5723544"/>
          </a:xfrm>
          <a:prstGeom prst="rect">
            <a:avLst/>
          </a:prstGeom>
        </p:spPr>
      </p:pic>
    </p:spTree>
    <p:extLst>
      <p:ext uri="{BB962C8B-B14F-4D97-AF65-F5344CB8AC3E}">
        <p14:creationId xmlns:p14="http://schemas.microsoft.com/office/powerpoint/2010/main" val="894282246"/>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Fox Design Colors">
      <a:dk1>
        <a:sysClr val="windowText" lastClr="000000"/>
      </a:dk1>
      <a:lt1>
        <a:sysClr val="window" lastClr="FFFFFF"/>
      </a:lt1>
      <a:dk2>
        <a:srgbClr val="439D39"/>
      </a:dk2>
      <a:lt2>
        <a:srgbClr val="E7E6E6"/>
      </a:lt2>
      <a:accent1>
        <a:srgbClr val="97BFCC"/>
      </a:accent1>
      <a:accent2>
        <a:srgbClr val="F99A32"/>
      </a:accent2>
      <a:accent3>
        <a:srgbClr val="439639"/>
      </a:accent3>
      <a:accent4>
        <a:srgbClr val="3C6F81"/>
      </a:accent4>
      <a:accent5>
        <a:srgbClr val="626262"/>
      </a:accent5>
      <a:accent6>
        <a:srgbClr val="2669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AE46D99-6951-4F43-85D8-2CB5B957FB33}" vid="{45E0DA91-9B8F-41A9-9764-42FCD610C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1900-01-01T00:00:00.0000000Z</dcterms:created>
  <dcterms:modified xsi:type="dcterms:W3CDTF">2023-10-25T15:36:09.0000000Z</dcterms:modified>
</coreProperties>
</file>